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92" r:id="rId4"/>
    <p:sldId id="324" r:id="rId5"/>
    <p:sldId id="326" r:id="rId6"/>
    <p:sldId id="353" r:id="rId7"/>
    <p:sldId id="355" r:id="rId8"/>
    <p:sldId id="258" r:id="rId9"/>
    <p:sldId id="313" r:id="rId10"/>
    <p:sldId id="359" r:id="rId11"/>
    <p:sldId id="275" r:id="rId12"/>
    <p:sldId id="278" r:id="rId13"/>
    <p:sldId id="312" r:id="rId14"/>
    <p:sldId id="259" r:id="rId15"/>
    <p:sldId id="260" r:id="rId16"/>
    <p:sldId id="261" r:id="rId17"/>
    <p:sldId id="262" r:id="rId18"/>
    <p:sldId id="330" r:id="rId19"/>
    <p:sldId id="273" r:id="rId20"/>
    <p:sldId id="272" r:id="rId21"/>
    <p:sldId id="274" r:id="rId22"/>
    <p:sldId id="269" r:id="rId23"/>
    <p:sldId id="277" r:id="rId24"/>
    <p:sldId id="280" r:id="rId25"/>
    <p:sldId id="281" r:id="rId26"/>
    <p:sldId id="285" r:id="rId27"/>
    <p:sldId id="286" r:id="rId28"/>
    <p:sldId id="329" r:id="rId29"/>
    <p:sldId id="290" r:id="rId30"/>
    <p:sldId id="289" r:id="rId31"/>
    <p:sldId id="282" r:id="rId32"/>
    <p:sldId id="294" r:id="rId33"/>
    <p:sldId id="341" r:id="rId34"/>
    <p:sldId id="337" r:id="rId35"/>
    <p:sldId id="297" r:id="rId36"/>
    <p:sldId id="342" r:id="rId37"/>
    <p:sldId id="343" r:id="rId38"/>
    <p:sldId id="356" r:id="rId39"/>
    <p:sldId id="302" r:id="rId40"/>
    <p:sldId id="345" r:id="rId41"/>
    <p:sldId id="349" r:id="rId42"/>
    <p:sldId id="303" r:id="rId43"/>
    <p:sldId id="304" r:id="rId44"/>
    <p:sldId id="284" r:id="rId45"/>
    <p:sldId id="351" r:id="rId46"/>
    <p:sldId id="299" r:id="rId47"/>
    <p:sldId id="300" r:id="rId48"/>
    <p:sldId id="328" r:id="rId49"/>
    <p:sldId id="357" r:id="rId50"/>
    <p:sldId id="279" r:id="rId51"/>
    <p:sldId id="268" r:id="rId52"/>
    <p:sldId id="264" r:id="rId53"/>
    <p:sldId id="306" r:id="rId54"/>
    <p:sldId id="308" r:id="rId55"/>
    <p:sldId id="267" r:id="rId56"/>
    <p:sldId id="265" r:id="rId57"/>
    <p:sldId id="266" r:id="rId58"/>
    <p:sldId id="263" r:id="rId59"/>
    <p:sldId id="354" r:id="rId60"/>
    <p:sldId id="358" r:id="rId61"/>
    <p:sldId id="310" r:id="rId6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97769C-A457-1F9C-756F-7A173F87D3D3}" v="553" dt="2024-11-16T08:26:59.45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96" d="100"/>
          <a:sy n="96" d="100"/>
        </p:scale>
        <p:origin x="8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73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D96A6-104B-49CA-A117-A0FF1454FCBF}" type="datetimeFigureOut">
              <a:rPr lang="ru-RU" smtClean="0"/>
              <a:t>05.05.2025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6FD1A-D112-4F08-A05F-49B015FBFA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6567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D96A6-104B-49CA-A117-A0FF1454FCBF}" type="datetimeFigureOut">
              <a:rPr lang="ru-RU" smtClean="0"/>
              <a:t>05.05.2025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6FD1A-D112-4F08-A05F-49B015FBFA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490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D96A6-104B-49CA-A117-A0FF1454FCBF}" type="datetimeFigureOut">
              <a:rPr lang="ru-RU" smtClean="0"/>
              <a:t>05.05.2025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6FD1A-D112-4F08-A05F-49B015FBFA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9879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D96A6-104B-49CA-A117-A0FF1454FCBF}" type="datetimeFigureOut">
              <a:rPr lang="ru-RU" smtClean="0"/>
              <a:t>05.05.2025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6FD1A-D112-4F08-A05F-49B015FBFA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1996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D96A6-104B-49CA-A117-A0FF1454FCBF}" type="datetimeFigureOut">
              <a:rPr lang="ru-RU" smtClean="0"/>
              <a:t>05.05.2025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6FD1A-D112-4F08-A05F-49B015FBFA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6547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D96A6-104B-49CA-A117-A0FF1454FCBF}" type="datetimeFigureOut">
              <a:rPr lang="ru-RU" smtClean="0"/>
              <a:t>05.05.2025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6FD1A-D112-4F08-A05F-49B015FBFA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014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D96A6-104B-49CA-A117-A0FF1454FCBF}" type="datetimeFigureOut">
              <a:rPr lang="ru-RU" smtClean="0"/>
              <a:t>05.05.2025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6FD1A-D112-4F08-A05F-49B015FBFA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416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D96A6-104B-49CA-A117-A0FF1454FCBF}" type="datetimeFigureOut">
              <a:rPr lang="ru-RU" smtClean="0"/>
              <a:t>05.05.2025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6FD1A-D112-4F08-A05F-49B015FBFA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1700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D96A6-104B-49CA-A117-A0FF1454FCBF}" type="datetimeFigureOut">
              <a:rPr lang="ru-RU" smtClean="0"/>
              <a:t>05.05.2025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6FD1A-D112-4F08-A05F-49B015FBFA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6533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D96A6-104B-49CA-A117-A0FF1454FCBF}" type="datetimeFigureOut">
              <a:rPr lang="ru-RU" smtClean="0"/>
              <a:t>05.05.2025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6FD1A-D112-4F08-A05F-49B015FBFA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24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D96A6-104B-49CA-A117-A0FF1454FCBF}" type="datetimeFigureOut">
              <a:rPr lang="ru-RU" smtClean="0"/>
              <a:t>05.05.2025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6FD1A-D112-4F08-A05F-49B015FBFA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7928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D96A6-104B-49CA-A117-A0FF1454FCBF}" type="datetimeFigureOut">
              <a:rPr lang="ru-RU" smtClean="0"/>
              <a:t>05.05.2025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46FD1A-D112-4F08-A05F-49B015FBFA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4719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png"/><Relationship Id="rId7" Type="http://schemas.openxmlformats.org/officeDocument/2006/relationships/image" Target="../media/image7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emf"/><Relationship Id="rId4" Type="http://schemas.openxmlformats.org/officeDocument/2006/relationships/image" Target="../media/image4.png"/><Relationship Id="rId9" Type="http://schemas.openxmlformats.org/officeDocument/2006/relationships/image" Target="../media/image9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12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emf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4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5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emf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eco.tversu.ru/Conf/conf01.html" TargetMode="External"/><Relationship Id="rId7" Type="http://schemas.openxmlformats.org/officeDocument/2006/relationships/image" Target="../media/image12.png"/><Relationship Id="rId2" Type="http://schemas.openxmlformats.org/officeDocument/2006/relationships/hyperlink" Target="http://eco.tversu.ru/Conf/conf05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co.tversu.ru/Conf/conf12.html" TargetMode="External"/><Relationship Id="rId5" Type="http://schemas.openxmlformats.org/officeDocument/2006/relationships/hyperlink" Target="http://eco.tversu.ru/Conf/conf06.html" TargetMode="External"/><Relationship Id="rId4" Type="http://schemas.openxmlformats.org/officeDocument/2006/relationships/hyperlink" Target="http://eco.tversu.ru/Conf/conf03.html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eco.tversu.ru/Conf/conf09.html" TargetMode="External"/><Relationship Id="rId7" Type="http://schemas.openxmlformats.org/officeDocument/2006/relationships/image" Target="../media/image12.png"/><Relationship Id="rId2" Type="http://schemas.openxmlformats.org/officeDocument/2006/relationships/hyperlink" Target="http://eco.tversu.ru/Conf/conf08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co.tversu.ru/Conf/conf13.html" TargetMode="External"/><Relationship Id="rId5" Type="http://schemas.openxmlformats.org/officeDocument/2006/relationships/hyperlink" Target="http://eco.tversu.ru/Conf/conf02.html" TargetMode="External"/><Relationship Id="rId4" Type="http://schemas.openxmlformats.org/officeDocument/2006/relationships/hyperlink" Target="http://eco.tversu.ru/Conf/conf10.html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7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1.em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emf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priem.tversu.ru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86561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49186" y="1330874"/>
            <a:ext cx="9144000" cy="3035300"/>
          </a:xfrm>
        </p:spPr>
        <p:txBody>
          <a:bodyPr>
            <a:normAutofit fontScale="90000"/>
          </a:bodyPr>
          <a:lstStyle/>
          <a:p>
            <a:r>
              <a:rPr lang="ru-RU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ИНСТИТУТ ЭКОНОМИКИ И УПРАВЛЕНИЯ</a:t>
            </a:r>
            <a:r>
              <a:rPr lang="ru-RU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ru-RU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информация </a:t>
            </a:r>
            <a:r>
              <a:rPr lang="ru-R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/>
                <a:cs typeface="Calibri"/>
              </a:rPr>
              <a:t>для поступающих-2025</a:t>
            </a:r>
            <a:endParaRPr lang="ru-R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Calibri"/>
              <a:cs typeface="Calibri"/>
            </a:endParaRPr>
          </a:p>
        </p:txBody>
      </p:sp>
      <p:pic>
        <p:nvPicPr>
          <p:cNvPr id="5" name="Рисунок 4" descr="Изображение выглядит как эмблема, логотип, Торговая марка, символ&#10;&#10;Автоматически созданное описание">
            <a:extLst>
              <a:ext uri="{FF2B5EF4-FFF2-40B4-BE49-F238E27FC236}">
                <a16:creationId xmlns="" xmlns:a16="http://schemas.microsoft.com/office/drawing/2014/main" id="{23C048C8-DF32-B5C7-3760-4C2A8D853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0004" y="-86561"/>
            <a:ext cx="1891996" cy="1333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187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Проходные баллы на профили, где были бюджетные места в 2024г.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2532886"/>
              </p:ext>
            </p:extLst>
          </p:nvPr>
        </p:nvGraphicFramePr>
        <p:xfrm>
          <a:off x="838200" y="1825625"/>
          <a:ext cx="10515600" cy="367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/>
                <a:gridCol w="52578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Профиль в </a:t>
                      </a:r>
                      <a:r>
                        <a:rPr lang="ru-RU" dirty="0" err="1" smtClean="0"/>
                        <a:t>ИнЭУ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Проходной балл 2024г.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fontAlgn="t"/>
                      <a:r>
                        <a:rPr lang="ru-RU" dirty="0">
                          <a:solidFill>
                            <a:srgbClr val="212529"/>
                          </a:solidFill>
                          <a:effectLst/>
                        </a:rPr>
                        <a:t>профиль «Учет, анализ и аудит»     </a:t>
                      </a:r>
                      <a:r>
                        <a:rPr lang="ru-RU" dirty="0" smtClean="0">
                          <a:solidFill>
                            <a:srgbClr val="212529"/>
                          </a:solidFill>
                          <a:effectLst/>
                        </a:rPr>
                        <a:t>(Экономика) </a:t>
                      </a:r>
                      <a:r>
                        <a:rPr lang="ru-RU" dirty="0">
                          <a:solidFill>
                            <a:srgbClr val="212529"/>
                          </a:solidFill>
                          <a:effectLst/>
                        </a:rPr>
                        <a:t>       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b="1">
                          <a:solidFill>
                            <a:srgbClr val="212529"/>
                          </a:solidFill>
                          <a:effectLst/>
                        </a:rPr>
                        <a:t>269</a:t>
                      </a:r>
                      <a:endParaRPr lang="ru-RU">
                        <a:solidFill>
                          <a:srgbClr val="212529"/>
                        </a:solidFill>
                        <a:effectLst/>
                      </a:endParaRPr>
                    </a:p>
                  </a:txBody>
                  <a:tcPr marL="68580" marR="68580"/>
                </a:tc>
              </a:tr>
              <a:tr h="370840">
                <a:tc>
                  <a:txBody>
                    <a:bodyPr/>
                    <a:lstStyle/>
                    <a:p>
                      <a:pPr fontAlgn="t"/>
                      <a:r>
                        <a:rPr lang="ru-RU" dirty="0">
                          <a:solidFill>
                            <a:srgbClr val="212529"/>
                          </a:solidFill>
                          <a:effectLst/>
                        </a:rPr>
                        <a:t>профиль «Финансы и инвестиции</a:t>
                      </a:r>
                      <a:r>
                        <a:rPr lang="ru-RU" dirty="0" smtClean="0">
                          <a:solidFill>
                            <a:srgbClr val="212529"/>
                          </a:solidFill>
                          <a:effectLst/>
                        </a:rPr>
                        <a:t>» (Экономика)</a:t>
                      </a:r>
                      <a:endParaRPr lang="ru-RU" dirty="0">
                        <a:solidFill>
                          <a:srgbClr val="212529"/>
                        </a:solidFill>
                        <a:effectLst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b="1">
                          <a:solidFill>
                            <a:srgbClr val="212529"/>
                          </a:solidFill>
                          <a:effectLst/>
                        </a:rPr>
                        <a:t>255</a:t>
                      </a:r>
                      <a:endParaRPr lang="ru-RU">
                        <a:solidFill>
                          <a:srgbClr val="212529"/>
                        </a:solidFill>
                        <a:effectLst/>
                      </a:endParaRPr>
                    </a:p>
                  </a:txBody>
                  <a:tcPr marL="68580" marR="68580"/>
                </a:tc>
              </a:tr>
              <a:tr h="370840">
                <a:tc>
                  <a:txBody>
                    <a:bodyPr/>
                    <a:lstStyle/>
                    <a:p>
                      <a:pPr fontAlgn="t"/>
                      <a:r>
                        <a:rPr lang="ru-RU" dirty="0">
                          <a:solidFill>
                            <a:srgbClr val="212529"/>
                          </a:solidFill>
                          <a:effectLst/>
                        </a:rPr>
                        <a:t>профиль «Управление в организации</a:t>
                      </a:r>
                      <a:r>
                        <a:rPr lang="ru-RU" dirty="0" smtClean="0">
                          <a:solidFill>
                            <a:srgbClr val="212529"/>
                          </a:solidFill>
                          <a:effectLst/>
                        </a:rPr>
                        <a:t>» (Менеджмент)</a:t>
                      </a:r>
                      <a:endParaRPr lang="ru-RU" dirty="0">
                        <a:solidFill>
                          <a:srgbClr val="212529"/>
                        </a:solidFill>
                        <a:effectLst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b="1">
                          <a:solidFill>
                            <a:srgbClr val="212529"/>
                          </a:solidFill>
                          <a:effectLst/>
                        </a:rPr>
                        <a:t>241</a:t>
                      </a:r>
                      <a:endParaRPr lang="ru-RU">
                        <a:solidFill>
                          <a:srgbClr val="212529"/>
                        </a:solidFill>
                        <a:effectLst/>
                      </a:endParaRPr>
                    </a:p>
                  </a:txBody>
                  <a:tcPr marL="68580" marR="68580"/>
                </a:tc>
              </a:tr>
              <a:tr h="370840">
                <a:tc>
                  <a:txBody>
                    <a:bodyPr/>
                    <a:lstStyle/>
                    <a:p>
                      <a:pPr fontAlgn="t"/>
                      <a:r>
                        <a:rPr lang="ru-RU" dirty="0">
                          <a:effectLst/>
                        </a:rPr>
                        <a:t>профиль «Маркетинг</a:t>
                      </a:r>
                      <a:r>
                        <a:rPr lang="ru-RU" dirty="0" smtClean="0">
                          <a:effectLst/>
                        </a:rPr>
                        <a:t>» (Менеджмент)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b="1">
                          <a:effectLst/>
                        </a:rPr>
                        <a:t>242</a:t>
                      </a:r>
                      <a:endParaRPr lang="ru-RU">
                        <a:effectLst/>
                      </a:endParaRPr>
                    </a:p>
                  </a:txBody>
                  <a:tcPr marL="68580" marR="68580"/>
                </a:tc>
              </a:tr>
              <a:tr h="370840">
                <a:tc>
                  <a:txBody>
                    <a:bodyPr/>
                    <a:lstStyle/>
                    <a:p>
                      <a:pPr fontAlgn="t"/>
                      <a:r>
                        <a:rPr lang="ru-RU" dirty="0">
                          <a:solidFill>
                            <a:srgbClr val="212529"/>
                          </a:solidFill>
                          <a:effectLst/>
                        </a:rPr>
                        <a:t>профиль «Региональное и муниципальное управление</a:t>
                      </a:r>
                      <a:r>
                        <a:rPr lang="ru-RU" dirty="0" smtClean="0">
                          <a:solidFill>
                            <a:srgbClr val="212529"/>
                          </a:solidFill>
                          <a:effectLst/>
                        </a:rPr>
                        <a:t>» (Государственное и муниципальное управление)</a:t>
                      </a:r>
                      <a:endParaRPr lang="ru-RU" dirty="0">
                        <a:solidFill>
                          <a:srgbClr val="212529"/>
                        </a:solidFill>
                        <a:effectLst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b="1">
                          <a:solidFill>
                            <a:srgbClr val="212529"/>
                          </a:solidFill>
                          <a:effectLst/>
                        </a:rPr>
                        <a:t>240</a:t>
                      </a:r>
                      <a:endParaRPr lang="ru-RU">
                        <a:solidFill>
                          <a:srgbClr val="212529"/>
                        </a:solidFill>
                        <a:effectLst/>
                      </a:endParaRPr>
                    </a:p>
                  </a:txBody>
                  <a:tcPr marL="68580" marR="68580"/>
                </a:tc>
              </a:tr>
              <a:tr h="370840">
                <a:tc>
                  <a:txBody>
                    <a:bodyPr/>
                    <a:lstStyle/>
                    <a:p>
                      <a:pPr fontAlgn="t"/>
                      <a:r>
                        <a:rPr lang="ru-RU" dirty="0">
                          <a:effectLst/>
                        </a:rPr>
                        <a:t>профиль «Управление политическими процессами</a:t>
                      </a:r>
                      <a:r>
                        <a:rPr lang="ru-RU" dirty="0" smtClean="0">
                          <a:effectLst/>
                        </a:rPr>
                        <a:t>»</a:t>
                      </a:r>
                    </a:p>
                    <a:p>
                      <a:pPr fontAlgn="t"/>
                      <a:r>
                        <a:rPr lang="ru-RU" dirty="0" smtClean="0">
                          <a:effectLst/>
                        </a:rPr>
                        <a:t>(Политология)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b="1" dirty="0">
                          <a:effectLst/>
                        </a:rPr>
                        <a:t>230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/>
                </a:tc>
              </a:tr>
            </a:tbl>
          </a:graphicData>
        </a:graphic>
      </p:graphicFrame>
      <p:pic>
        <p:nvPicPr>
          <p:cNvPr id="5" name="Рисунок 4" descr="Изображение выглядит как искусство, символ, Симметрия, дизайн&#10;&#10;Автоматически созданное описание">
            <a:extLst>
              <a:ext uri="{FF2B5EF4-FFF2-40B4-BE49-F238E27FC236}">
                <a16:creationId xmlns="" xmlns:a16="http://schemas.microsoft.com/office/drawing/2014/main" id="{BFF7A073-4BA2-FE56-0D47-CD7E8C785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62" y="0"/>
            <a:ext cx="810838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8171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+mn-lt"/>
              </a:rPr>
              <a:t>Стоимость </a:t>
            </a:r>
            <a:r>
              <a:rPr lang="ru-RU" b="1" dirty="0" smtClean="0">
                <a:solidFill>
                  <a:srgbClr val="FF0000"/>
                </a:solidFill>
                <a:latin typeface="+mn-lt"/>
              </a:rPr>
              <a:t>обучения 2025/2026</a:t>
            </a:r>
            <a:endParaRPr lang="ru-RU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1825625"/>
            <a:ext cx="10857807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/>
              <a:t>Очная форма</a:t>
            </a:r>
          </a:p>
          <a:p>
            <a:pPr marL="0" indent="0" algn="just">
              <a:buNone/>
            </a:pPr>
            <a:r>
              <a:rPr lang="ru-RU" dirty="0" err="1" smtClean="0"/>
              <a:t>Баклавриат</a:t>
            </a:r>
            <a:r>
              <a:rPr lang="ru-RU" dirty="0" smtClean="0"/>
              <a:t> - 139 900 рублей в год</a:t>
            </a:r>
          </a:p>
          <a:p>
            <a:pPr marL="0" indent="0" algn="just">
              <a:buNone/>
            </a:pPr>
            <a:r>
              <a:rPr lang="ru-RU" dirty="0" err="1" smtClean="0"/>
              <a:t>Специалитет</a:t>
            </a:r>
            <a:r>
              <a:rPr lang="ru-RU" dirty="0" smtClean="0"/>
              <a:t> -140 000 рублей в год</a:t>
            </a:r>
          </a:p>
          <a:p>
            <a:pPr marL="0" indent="0" algn="just">
              <a:buNone/>
            </a:pPr>
            <a:r>
              <a:rPr lang="ru-RU" dirty="0" smtClean="0"/>
              <a:t>Очно-заочная форма</a:t>
            </a:r>
          </a:p>
          <a:p>
            <a:pPr marL="0" indent="0" algn="just">
              <a:buNone/>
            </a:pPr>
            <a:r>
              <a:rPr lang="ru-RU" dirty="0" smtClean="0"/>
              <a:t>60 000 рублей в год</a:t>
            </a:r>
          </a:p>
          <a:p>
            <a:pPr marL="0" indent="0" algn="just">
              <a:buNone/>
            </a:pPr>
            <a:r>
              <a:rPr lang="ru-RU" dirty="0" smtClean="0"/>
              <a:t>Заочная форма</a:t>
            </a:r>
          </a:p>
          <a:p>
            <a:pPr marL="0" indent="0" algn="just">
              <a:buNone/>
            </a:pPr>
            <a:r>
              <a:rPr lang="ru-RU" dirty="0" smtClean="0"/>
              <a:t>70 000 рублей в год</a:t>
            </a:r>
          </a:p>
          <a:p>
            <a:pPr marL="0" indent="0" algn="just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07" y="488363"/>
            <a:ext cx="810838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1272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Платное обучение – это инвестиции в человеческий капитал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5126" y="2482636"/>
            <a:ext cx="4203895" cy="29838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126" y="611602"/>
            <a:ext cx="810838" cy="10790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043" y="2130096"/>
            <a:ext cx="5935980" cy="5532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7820" y="3429000"/>
            <a:ext cx="5935980" cy="223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7591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2543" y="365125"/>
            <a:ext cx="10051257" cy="1325563"/>
          </a:xfrm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Образовательные программы для магистрантов и аспирантов</a:t>
            </a:r>
            <a:endParaRPr lang="ru-RU" b="1" dirty="0">
              <a:solidFill>
                <a:srgbClr val="FF0000"/>
              </a:solidFill>
              <a:cs typeface="Calibri Ligh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4794" y="1885157"/>
            <a:ext cx="11730037" cy="4732337"/>
          </a:xfrm>
        </p:spPr>
        <p:txBody>
          <a:bodyPr vert="horz" lIns="91440" tIns="45720" rIns="91440" bIns="45720" numCol="2" rtlCol="0" anchor="t">
            <a:normAutofit/>
          </a:bodyPr>
          <a:lstStyle/>
          <a:p>
            <a:pPr>
              <a:buNone/>
            </a:pPr>
            <a:r>
              <a:rPr lang="ru-RU" sz="1800" b="1" u="sng" dirty="0">
                <a:cs typeface="Calibri"/>
              </a:rPr>
              <a:t>Магистратура</a:t>
            </a:r>
          </a:p>
          <a:p>
            <a:pPr>
              <a:lnSpc>
                <a:spcPct val="100000"/>
              </a:lnSpc>
            </a:pPr>
            <a:r>
              <a:rPr lang="ru-RU" sz="1800" dirty="0"/>
              <a:t>38.04.01 Экономика: </a:t>
            </a:r>
            <a:endParaRPr lang="ru-RU" sz="1800" dirty="0" smtClean="0"/>
          </a:p>
          <a:p>
            <a:pPr marL="0" indent="0">
              <a:lnSpc>
                <a:spcPct val="100000"/>
              </a:lnSpc>
              <a:buNone/>
            </a:pPr>
            <a:r>
              <a:rPr lang="ru-RU" sz="1800" dirty="0" smtClean="0"/>
              <a:t>Профиль</a:t>
            </a:r>
            <a:r>
              <a:rPr lang="ru-RU" sz="1800" dirty="0"/>
              <a:t>: </a:t>
            </a:r>
            <a:r>
              <a:rPr lang="ru-RU" sz="1800" dirty="0" smtClean="0"/>
              <a:t>«Управление </a:t>
            </a:r>
            <a:r>
              <a:rPr lang="ru-RU" sz="1800" dirty="0"/>
              <a:t>социально-экономическим развитием </a:t>
            </a:r>
            <a:r>
              <a:rPr lang="ru-RU" sz="1800" dirty="0" smtClean="0"/>
              <a:t>территорий» (2 бюджетных места)</a:t>
            </a:r>
            <a:endParaRPr lang="ru-RU" sz="1800" dirty="0"/>
          </a:p>
          <a:p>
            <a:pPr>
              <a:lnSpc>
                <a:spcPct val="100000"/>
              </a:lnSpc>
            </a:pPr>
            <a:r>
              <a:rPr lang="ru-RU" sz="1800" dirty="0"/>
              <a:t>38.04.08 Финансы и кредит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800" dirty="0" smtClean="0"/>
              <a:t>Профиль</a:t>
            </a:r>
            <a:r>
              <a:rPr lang="ru-RU" sz="1800" dirty="0"/>
              <a:t>: </a:t>
            </a:r>
            <a:r>
              <a:rPr lang="ru-RU" sz="1800" dirty="0" smtClean="0"/>
              <a:t>«Финансовый </a:t>
            </a:r>
            <a:r>
              <a:rPr lang="ru-RU" sz="1800" dirty="0"/>
              <a:t>менеджмент, учёт и анализ </a:t>
            </a:r>
            <a:r>
              <a:rPr lang="ru-RU" sz="1800" dirty="0" smtClean="0"/>
              <a:t>рисков» (2 бюджетных места)</a:t>
            </a:r>
            <a:endParaRPr lang="ru-RU" sz="1800" dirty="0"/>
          </a:p>
          <a:p>
            <a:pPr>
              <a:lnSpc>
                <a:spcPct val="100000"/>
              </a:lnSpc>
            </a:pPr>
            <a:r>
              <a:rPr lang="ru-RU" sz="1800" dirty="0"/>
              <a:t>38.04.02 Менеджмент</a:t>
            </a:r>
            <a:r>
              <a:rPr lang="ru-RU" sz="1800" dirty="0" smtClean="0"/>
              <a:t>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800" dirty="0" smtClean="0"/>
              <a:t> </a:t>
            </a:r>
            <a:r>
              <a:rPr lang="ru-RU" sz="1800" dirty="0"/>
              <a:t>Профиль: </a:t>
            </a:r>
            <a:r>
              <a:rPr lang="ru-RU" sz="1800" dirty="0" smtClean="0"/>
              <a:t>«Стратегическое </a:t>
            </a:r>
            <a:r>
              <a:rPr lang="ru-RU" sz="1800" dirty="0"/>
              <a:t>и корпоративное </a:t>
            </a:r>
            <a:r>
              <a:rPr lang="ru-RU" sz="1800" dirty="0" smtClean="0"/>
              <a:t>управление»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800" dirty="0" smtClean="0"/>
              <a:t>(2 бюджетных места) </a:t>
            </a:r>
            <a:endParaRPr lang="ru-RU" sz="1800" dirty="0"/>
          </a:p>
          <a:p>
            <a:pPr>
              <a:lnSpc>
                <a:spcPct val="100000"/>
              </a:lnSpc>
            </a:pPr>
            <a:r>
              <a:rPr lang="ru-RU" sz="1800" dirty="0"/>
              <a:t>41.04.04 Политология	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800" dirty="0"/>
              <a:t>Профиль: </a:t>
            </a:r>
            <a:r>
              <a:rPr lang="ru-RU" sz="1800" dirty="0" smtClean="0"/>
              <a:t>«Политическое управление» (8 бюджетных мест)</a:t>
            </a:r>
            <a:endParaRPr lang="ru-RU" sz="1800" dirty="0"/>
          </a:p>
          <a:p>
            <a:pPr marL="0" indent="0">
              <a:buNone/>
            </a:pPr>
            <a:r>
              <a:rPr lang="ru-RU" sz="1800" b="1" u="sng" dirty="0" smtClean="0">
                <a:cs typeface="Calibri"/>
              </a:rPr>
              <a:t>Аспирантура</a:t>
            </a:r>
          </a:p>
          <a:p>
            <a:r>
              <a:rPr lang="ru-RU" sz="1800" dirty="0"/>
              <a:t>5.2.1.	Экономическая теория </a:t>
            </a:r>
          </a:p>
          <a:p>
            <a:r>
              <a:rPr lang="ru-RU" sz="1800" dirty="0"/>
              <a:t>5.2.3.	Региональная и отраслевая экономика </a:t>
            </a:r>
          </a:p>
          <a:p>
            <a:r>
              <a:rPr lang="ru-RU" sz="1800" dirty="0"/>
              <a:t>5.2.4.	Финансы </a:t>
            </a:r>
          </a:p>
          <a:p>
            <a:r>
              <a:rPr lang="ru-RU" sz="1800" dirty="0"/>
              <a:t>5.2.6.	Менеджмент </a:t>
            </a:r>
            <a:r>
              <a:rPr lang="ru-RU" sz="1800" dirty="0" smtClean="0"/>
              <a:t>(1 бюджетное место)</a:t>
            </a:r>
            <a:endParaRPr lang="ru-RU" sz="1800" dirty="0"/>
          </a:p>
          <a:p>
            <a:r>
              <a:rPr lang="ru-RU" sz="1800" dirty="0"/>
              <a:t>5.5.1.	История и теория политики </a:t>
            </a:r>
            <a:endParaRPr lang="ru-RU" sz="1800" dirty="0" smtClean="0"/>
          </a:p>
          <a:p>
            <a:r>
              <a:rPr lang="ru-RU" sz="1800" dirty="0" smtClean="0"/>
              <a:t>5.5.2</a:t>
            </a:r>
            <a:r>
              <a:rPr lang="ru-RU" sz="1800" dirty="0"/>
              <a:t>.	Политические институты, процессы, технологии </a:t>
            </a:r>
            <a:r>
              <a:rPr lang="ru-RU" sz="1800" dirty="0" smtClean="0"/>
              <a:t>(2 бюджетных места)</a:t>
            </a:r>
            <a:endParaRPr lang="ru-RU" sz="1800" dirty="0"/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endParaRPr lang="ru-RU" sz="1800" b="1" u="sng" dirty="0">
              <a:cs typeface="Calibri"/>
            </a:endParaRPr>
          </a:p>
          <a:p>
            <a:pPr marL="0" indent="0">
              <a:buNone/>
            </a:pPr>
            <a:r>
              <a:rPr lang="ru-RU" sz="1800" dirty="0" smtClean="0"/>
              <a:t>Магистерские </a:t>
            </a:r>
            <a:r>
              <a:rPr lang="ru-RU" sz="1800" dirty="0"/>
              <a:t>программы длятся 2 года, аспирантура - 3 года</a:t>
            </a:r>
            <a:endParaRPr lang="ru-RU" sz="1800" dirty="0">
              <a:cs typeface="Calibri"/>
            </a:endParaRPr>
          </a:p>
        </p:txBody>
      </p:sp>
      <p:pic>
        <p:nvPicPr>
          <p:cNvPr id="5" name="Рисунок 4" descr="Изображение выглядит как искусство, символ, Симметрия, дизайн&#10;&#10;Автоматически созданное описание">
            <a:extLst>
              <a:ext uri="{FF2B5EF4-FFF2-40B4-BE49-F238E27FC236}">
                <a16:creationId xmlns="" xmlns:a16="http://schemas.microsoft.com/office/drawing/2014/main" id="{A986CBC0-DD5F-7C50-AE3C-5D115EC50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07" y="488363"/>
            <a:ext cx="810838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5818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5700" y="186684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ОБРАЗОВАТЕЛЬНАЯ ПРОГРАММА </a:t>
            </a:r>
            <a:r>
              <a:rPr lang="ru-RU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38.03.01 Экономика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 </a:t>
            </a:r>
            <a:r>
              <a:rPr lang="ru-RU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профиль «Учет, анализ и аудит»</a:t>
            </a:r>
            <a:endParaRPr lang="ru-RU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  <a:p>
            <a:pPr algn="ctr"/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 Ligh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37706" y="1609494"/>
            <a:ext cx="10515600" cy="4351338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 algn="ctr">
              <a:buNone/>
            </a:pPr>
            <a:endParaRPr lang="ru-RU" b="1" i="1" dirty="0">
              <a:cs typeface="Calibri"/>
            </a:endParaRPr>
          </a:p>
          <a:p>
            <a:pPr marL="0" indent="0" algn="just">
              <a:buNone/>
            </a:pPr>
            <a:r>
              <a:rPr lang="ru-RU" b="1" dirty="0"/>
              <a:t>Места трудоустройства</a:t>
            </a:r>
            <a:r>
              <a:rPr lang="en-US" b="1" dirty="0"/>
              <a:t>: </a:t>
            </a:r>
            <a:r>
              <a:rPr lang="ru-RU" dirty="0"/>
              <a:t>предприятия различных отраслей экономики, коммерческие организации, некоммерческие организации, государственные учреждения, органы власти, коммерческие банки, страховые компании и т.д.</a:t>
            </a:r>
          </a:p>
          <a:p>
            <a:pPr marL="0" indent="0" algn="just">
              <a:buNone/>
            </a:pPr>
            <a:r>
              <a:rPr lang="ru-RU" b="1" dirty="0"/>
              <a:t>Должности</a:t>
            </a:r>
            <a:r>
              <a:rPr lang="en-US" b="1" dirty="0"/>
              <a:t>:</a:t>
            </a:r>
          </a:p>
          <a:p>
            <a:pPr lvl="0" algn="just">
              <a:buFont typeface="Wingdings" panose="05000000000000000000" pitchFamily="2" charset="2"/>
              <a:buChar char="ü"/>
            </a:pPr>
            <a:r>
              <a:rPr lang="ru-RU" dirty="0"/>
              <a:t>бухгалтер</a:t>
            </a:r>
          </a:p>
          <a:p>
            <a:pPr lvl="0" algn="just">
              <a:buFont typeface="Wingdings" panose="05000000000000000000" pitchFamily="2" charset="2"/>
              <a:buChar char="ü"/>
            </a:pPr>
            <a:r>
              <a:rPr lang="ru-RU" dirty="0"/>
              <a:t>служащий по бухгалтерским операциям и учету</a:t>
            </a:r>
          </a:p>
          <a:p>
            <a:pPr lvl="0" algn="just">
              <a:buFont typeface="Wingdings" panose="05000000000000000000" pitchFamily="2" charset="2"/>
              <a:buChar char="ü"/>
            </a:pPr>
            <a:r>
              <a:rPr lang="ru-RU" dirty="0"/>
              <a:t>главный бухгалтер</a:t>
            </a:r>
          </a:p>
          <a:p>
            <a:pPr lvl="0" algn="just">
              <a:buFont typeface="Wingdings" panose="05000000000000000000" pitchFamily="2" charset="2"/>
              <a:buChar char="ü"/>
            </a:pPr>
            <a:r>
              <a:rPr lang="ru-RU" dirty="0"/>
              <a:t>управляющий финансовой деятельностью</a:t>
            </a:r>
          </a:p>
          <a:p>
            <a:pPr lvl="0" algn="just">
              <a:buFont typeface="Wingdings" panose="05000000000000000000" pitchFamily="2" charset="2"/>
              <a:buChar char="ü"/>
            </a:pPr>
            <a:r>
              <a:rPr lang="ru-RU" dirty="0"/>
              <a:t>начальник (руководитель, директор) отдела (управления, службы, департамента) бухгалтерского учета</a:t>
            </a:r>
          </a:p>
          <a:p>
            <a:pPr lvl="0" algn="just">
              <a:buFont typeface="Wingdings" panose="05000000000000000000" pitchFamily="2" charset="2"/>
              <a:buChar char="ü"/>
            </a:pPr>
            <a:r>
              <a:rPr lang="ru-RU" dirty="0"/>
              <a:t> экономист</a:t>
            </a:r>
          </a:p>
          <a:p>
            <a:pPr lvl="0" algn="just">
              <a:buFont typeface="Wingdings" panose="05000000000000000000" pitchFamily="2" charset="2"/>
              <a:buChar char="ü"/>
            </a:pPr>
            <a:r>
              <a:rPr lang="ru-RU" dirty="0"/>
              <a:t>аудитор и т.д.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32247"/>
            <a:ext cx="815001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537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710" y="343373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ОБРАЗОВАТЕЛЬНАЯ ПРОГРАММА </a:t>
            </a:r>
            <a:r>
              <a:rPr lang="ru-RU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38.03.01 Экономика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 </a:t>
            </a:r>
            <a:r>
              <a:rPr lang="ru-RU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профиль «Финансы и инвестиции»</a:t>
            </a:r>
            <a:endParaRPr lang="ru-RU" sz="32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  <a:p>
            <a:pPr algn="ctr"/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 Ligh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5265" y="1512247"/>
            <a:ext cx="10788535" cy="4664716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 algn="just">
              <a:buNone/>
            </a:pPr>
            <a:r>
              <a:rPr lang="ru-RU" b="1" dirty="0"/>
              <a:t>Места трудоустройства</a:t>
            </a:r>
            <a:r>
              <a:rPr lang="en-US" b="1" dirty="0"/>
              <a:t>:</a:t>
            </a:r>
            <a:r>
              <a:rPr lang="ru-RU" b="1" dirty="0"/>
              <a:t> коммерческие </a:t>
            </a:r>
            <a:r>
              <a:rPr lang="ru-RU" dirty="0"/>
              <a:t>банки, государственные учреждения, коммерческие организации реального сектора экономики</a:t>
            </a:r>
            <a:r>
              <a:rPr lang="en-US" dirty="0"/>
              <a:t>;</a:t>
            </a:r>
            <a:r>
              <a:rPr lang="ru-RU" dirty="0"/>
              <a:t> коммерческие организации сферы услуг</a:t>
            </a:r>
            <a:r>
              <a:rPr lang="en-US" dirty="0"/>
              <a:t>; </a:t>
            </a:r>
            <a:r>
              <a:rPr lang="ru-RU" dirty="0"/>
              <a:t>страховые организации</a:t>
            </a:r>
            <a:r>
              <a:rPr lang="en-US" dirty="0"/>
              <a:t>;</a:t>
            </a:r>
            <a:r>
              <a:rPr lang="ru-RU" dirty="0"/>
              <a:t> налоговая служба, паевые инвестиционные фонды</a:t>
            </a:r>
            <a:r>
              <a:rPr lang="en-US" dirty="0"/>
              <a:t>;</a:t>
            </a:r>
            <a:r>
              <a:rPr lang="ru-RU" dirty="0"/>
              <a:t> министерства</a:t>
            </a:r>
            <a:r>
              <a:rPr lang="en-US" dirty="0"/>
              <a:t>:</a:t>
            </a:r>
            <a:r>
              <a:rPr lang="ru-RU" dirty="0"/>
              <a:t> финансов, экономического развития</a:t>
            </a:r>
            <a:r>
              <a:rPr lang="en-US" dirty="0"/>
              <a:t>;</a:t>
            </a:r>
            <a:r>
              <a:rPr lang="ru-RU" dirty="0"/>
              <a:t> IT-компании и т.д.</a:t>
            </a:r>
            <a:endParaRPr lang="ru-RU" b="1" dirty="0"/>
          </a:p>
          <a:p>
            <a:pPr marL="0" indent="0">
              <a:buNone/>
            </a:pPr>
            <a:r>
              <a:rPr lang="ru-RU" b="1" dirty="0"/>
              <a:t>Должности</a:t>
            </a:r>
            <a:r>
              <a:rPr lang="en-US" b="1" dirty="0"/>
              <a:t>:</a:t>
            </a:r>
            <a:endParaRPr lang="ru-RU" b="1" dirty="0"/>
          </a:p>
          <a:p>
            <a:pPr lvl="0">
              <a:buFont typeface="Wingdings" panose="05000000000000000000" pitchFamily="2" charset="2"/>
              <a:buChar char="ü"/>
            </a:pPr>
            <a:r>
              <a:rPr lang="ru-RU" dirty="0"/>
              <a:t>инвестиционный консультант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ru-RU" dirty="0"/>
              <a:t>инвестиционный аналитик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ru-RU" dirty="0"/>
              <a:t>инвестиционный менеджер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ru-RU" dirty="0"/>
              <a:t>специалист в области привлечения инвестиций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ru-RU" dirty="0"/>
              <a:t>консультант по финансовым вопросам и инвестициям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ru-RU" dirty="0"/>
              <a:t> финансовый аналитик, 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ru-RU" dirty="0"/>
              <a:t>аналитик проектов государственно-частного партнерства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ru-RU" dirty="0"/>
              <a:t>финансист (и т.д.)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32247"/>
            <a:ext cx="815001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2883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5700" y="343373"/>
            <a:ext cx="10515600" cy="1325563"/>
          </a:xfrm>
        </p:spPr>
        <p:txBody>
          <a:bodyPr/>
          <a:lstStyle/>
          <a:p>
            <a:pPr algn="ctr"/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ОБРАЗОВАТЕЛЬНАЯ ПРОГРАММА </a:t>
            </a:r>
            <a:r>
              <a:rPr lang="ru-RU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38.03.01 Экономика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 </a:t>
            </a:r>
            <a:r>
              <a:rPr lang="ru-RU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профиль «Финансовые рынки и банки»</a:t>
            </a:r>
            <a:endParaRPr lang="ru-RU" sz="3200">
              <a:solidFill>
                <a:srgbClr val="FF0000"/>
              </a:solidFill>
              <a:cs typeface="Calibri Ligh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0241" y="1541008"/>
            <a:ext cx="10705407" cy="4931369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marL="0" indent="0" algn="ctr">
              <a:buNone/>
            </a:pPr>
            <a:endParaRPr lang="ru-RU" b="1" i="1" dirty="0">
              <a:cs typeface="Calibri"/>
            </a:endParaRPr>
          </a:p>
          <a:p>
            <a:pPr marL="0" lvl="0" indent="0" algn="just">
              <a:buNone/>
            </a:pPr>
            <a:r>
              <a:rPr lang="ru-RU" b="1" dirty="0"/>
              <a:t>Места трудоустройства</a:t>
            </a:r>
            <a:r>
              <a:rPr lang="en-US" b="1" dirty="0"/>
              <a:t>:</a:t>
            </a:r>
            <a:r>
              <a:rPr lang="ru-RU" dirty="0"/>
              <a:t> Центральный банк РФ, коммерческие банки, фондовые биржи, страховые компании, платежные небанковские кредитные организации, депозитно-кредитные небанковские кредитные организации</a:t>
            </a:r>
            <a:r>
              <a:rPr lang="en-US" dirty="0"/>
              <a:t>;</a:t>
            </a:r>
            <a:r>
              <a:rPr lang="ru-RU" dirty="0"/>
              <a:t> расчетные небанковские кредитные организации</a:t>
            </a:r>
            <a:r>
              <a:rPr lang="en-US" dirty="0"/>
              <a:t>; </a:t>
            </a:r>
            <a:r>
              <a:rPr lang="ru-RU" dirty="0"/>
              <a:t>пенсионные фонды, кредитные союзы, инвестиционные фонды, компании по доверительному управлению средствами инвесторов, брокерские компании, дилерские компании и т.д.</a:t>
            </a:r>
            <a:endParaRPr lang="ru-RU" b="1" dirty="0"/>
          </a:p>
          <a:p>
            <a:pPr marL="0" lvl="0" indent="0" algn="just">
              <a:buNone/>
            </a:pPr>
            <a:r>
              <a:rPr lang="ru-RU" b="1" dirty="0"/>
              <a:t>Должности</a:t>
            </a:r>
            <a:r>
              <a:rPr lang="en-US" b="1" dirty="0"/>
              <a:t>:</a:t>
            </a:r>
            <a:endParaRPr lang="ru-RU" b="1" dirty="0"/>
          </a:p>
          <a:p>
            <a:pPr lvl="0">
              <a:buFont typeface="Wingdings" panose="05000000000000000000" pitchFamily="2" charset="2"/>
              <a:buChar char="ü"/>
            </a:pPr>
            <a:r>
              <a:rPr lang="ru-RU" dirty="0"/>
              <a:t>специалист рынка ценных бумаг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ru-RU" dirty="0"/>
              <a:t>специалист по финансовому консультированию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ru-RU" dirty="0"/>
              <a:t>специалист по платежным системам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ru-RU" dirty="0"/>
              <a:t>специалист по микрофинансовым операциям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ru-RU" dirty="0"/>
              <a:t>специалист по корпоративному кредитованию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ru-RU" dirty="0"/>
              <a:t>специалист по работе с залогами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ru-RU" dirty="0"/>
              <a:t>специалист по потребительскому страхованию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ru-RU" dirty="0"/>
              <a:t>экономист 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ru-RU" dirty="0"/>
              <a:t>страховой брокер и т.д.</a:t>
            </a:r>
            <a:endParaRPr lang="en-US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41" y="407308"/>
            <a:ext cx="815001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5421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7630" y="1476037"/>
            <a:ext cx="2974370" cy="47366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5709" y="1459624"/>
            <a:ext cx="3436771" cy="486332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220591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КАЧЕСТВО ПОДГОТОВКИ ПО НАПРАВЛЕНИЮ 38.03.01 ЭКОНОМИКА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0120" y="1683398"/>
            <a:ext cx="3148841" cy="43219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149" y="2349000"/>
            <a:ext cx="815001" cy="108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7519" y="1683398"/>
            <a:ext cx="3142335" cy="44157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872" y="343829"/>
            <a:ext cx="810838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3108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9E9A560-A113-3508-1E3B-5933F8815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  <a:cs typeface="Calibri Light"/>
              </a:rPr>
              <a:t>Конкурентные преимущества ООП по направлению подготовки 38.03.01 "Экономика"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1F9AE8B-485C-5106-B9B9-4EC9D9074A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ru-RU" sz="2000" dirty="0">
                <a:latin typeface="Times New Roman"/>
                <a:cs typeface="Times New Roman"/>
              </a:rPr>
              <a:t>Интегрированность образовательной и научно-исследовательской деятельности, вовлеченность обучающихся в научно-исследовательские проекты кафедр.</a:t>
            </a:r>
          </a:p>
          <a:p>
            <a:pPr algn="just"/>
            <a:r>
              <a:rPr lang="ru-RU" sz="2000" dirty="0">
                <a:latin typeface="Times New Roman"/>
                <a:cs typeface="Times New Roman"/>
              </a:rPr>
              <a:t>Ориентация ООП на меняющиеся требования рынка труда.</a:t>
            </a:r>
            <a:endParaRPr lang="en-US" sz="2000" dirty="0">
              <a:latin typeface="Times New Roman"/>
              <a:cs typeface="Times New Roman"/>
            </a:endParaRPr>
          </a:p>
          <a:p>
            <a:r>
              <a:rPr lang="ru-RU" sz="2000" dirty="0">
                <a:latin typeface="Times New Roman"/>
                <a:cs typeface="Times New Roman"/>
              </a:rPr>
              <a:t>Бессрочная государственная аккредитация ООП.</a:t>
            </a:r>
            <a:endParaRPr lang="en-US" sz="2000" dirty="0">
              <a:latin typeface="Times New Roman"/>
              <a:cs typeface="Times New Roman"/>
            </a:endParaRPr>
          </a:p>
          <a:p>
            <a:r>
              <a:rPr lang="ru-RU" sz="2000" dirty="0">
                <a:latin typeface="Times New Roman"/>
                <a:cs typeface="Times New Roman"/>
              </a:rPr>
              <a:t>Высокая квалификация преподавательского состава, сочетающего научно-исследовательскую работу и учебно-методические разработки</a:t>
            </a:r>
            <a:r>
              <a:rPr lang="en-US" sz="2000" dirty="0">
                <a:latin typeface="Times New Roman"/>
                <a:cs typeface="Times New Roman"/>
              </a:rPr>
              <a:t>.</a:t>
            </a:r>
          </a:p>
          <a:p>
            <a:r>
              <a:rPr lang="ru-RU" sz="2000" dirty="0">
                <a:latin typeface="Times New Roman"/>
                <a:cs typeface="Times New Roman"/>
              </a:rPr>
              <a:t>Привлечение к преподаванию работодателей, обладающих бесценным практическом опытом в сфере преподаваемых дисциплин.</a:t>
            </a:r>
            <a:endParaRPr lang="en-US" sz="2000" dirty="0">
              <a:latin typeface="Times New Roman"/>
              <a:cs typeface="Times New Roman"/>
            </a:endParaRPr>
          </a:p>
          <a:p>
            <a:pPr algn="just"/>
            <a:r>
              <a:rPr lang="ru-RU" sz="2000" dirty="0">
                <a:latin typeface="Times New Roman"/>
                <a:cs typeface="Times New Roman"/>
              </a:rPr>
              <a:t>Использование современных образовательных технологий и интерактивных методов обучения.</a:t>
            </a:r>
            <a:endParaRPr lang="en-US" sz="2000" dirty="0">
              <a:latin typeface="Times New Roman"/>
              <a:cs typeface="Times New Roman"/>
            </a:endParaRPr>
          </a:p>
          <a:p>
            <a:pPr algn="just"/>
            <a:r>
              <a:rPr lang="ru-RU" sz="2000" dirty="0">
                <a:latin typeface="Times New Roman"/>
                <a:cs typeface="Times New Roman"/>
              </a:rPr>
              <a:t>Наличие сертифицированной системы менеджмента качества, включая Студенческий совет по качеству образования.</a:t>
            </a:r>
            <a:endParaRPr lang="en-US" sz="2000" dirty="0">
              <a:latin typeface="Times New Roman"/>
              <a:cs typeface="Times New Roman"/>
            </a:endParaRPr>
          </a:p>
          <a:p>
            <a:pPr algn="just"/>
            <a:r>
              <a:rPr lang="ru-RU" sz="2000" dirty="0">
                <a:latin typeface="Times New Roman"/>
                <a:cs typeface="Times New Roman"/>
              </a:rPr>
              <a:t>Применение современных цифровых технологий в работе со студентами.</a:t>
            </a:r>
            <a:endParaRPr lang="en-US" sz="2000" dirty="0">
              <a:latin typeface="Times New Roman"/>
              <a:cs typeface="Times New Roman"/>
            </a:endParaRPr>
          </a:p>
          <a:p>
            <a:endParaRPr lang="ru-RU" dirty="0">
              <a:cs typeface="Calibri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5001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1381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Условия поступления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ctr">
              <a:buNone/>
            </a:pPr>
            <a:r>
              <a:rPr lang="ru-RU" b="1" i="1" dirty="0">
                <a:solidFill>
                  <a:prstClr val="black"/>
                </a:solidFill>
              </a:rPr>
              <a:t>38.03.01 Экономика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i="1" dirty="0">
                <a:solidFill>
                  <a:prstClr val="black"/>
                </a:solidFill>
              </a:rPr>
              <a:t>профиль «Финансы и инвестиции»</a:t>
            </a:r>
            <a:endParaRPr lang="ru-RU" b="1" dirty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ru-RU" b="1" dirty="0" smtClean="0"/>
              <a:t>Количество бюджетных </a:t>
            </a:r>
            <a:r>
              <a:rPr lang="ru-RU" b="1" dirty="0"/>
              <a:t>мест (очная форма обучения</a:t>
            </a:r>
            <a:r>
              <a:rPr lang="ru-RU" b="1" dirty="0" smtClean="0"/>
              <a:t>) </a:t>
            </a:r>
            <a:r>
              <a:rPr lang="ru-RU" b="1" dirty="0" smtClean="0">
                <a:solidFill>
                  <a:srgbClr val="FF0000"/>
                </a:solidFill>
              </a:rPr>
              <a:t>3</a:t>
            </a:r>
          </a:p>
          <a:p>
            <a:pPr marL="0" indent="0">
              <a:buNone/>
            </a:pPr>
            <a:r>
              <a:rPr lang="ru-RU" b="1" dirty="0" smtClean="0"/>
              <a:t>Количество </a:t>
            </a:r>
            <a:r>
              <a:rPr lang="ru-RU" b="1" dirty="0"/>
              <a:t>платных мест (очная форма обучения): </a:t>
            </a:r>
            <a:r>
              <a:rPr lang="ru-RU" b="1" dirty="0" smtClean="0">
                <a:solidFill>
                  <a:srgbClr val="FF0000"/>
                </a:solidFill>
              </a:rPr>
              <a:t>25</a:t>
            </a:r>
            <a:endParaRPr lang="ru-RU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b="1" dirty="0"/>
              <a:t>Количество платных мест (очно-заочная форма обучения): </a:t>
            </a:r>
            <a:r>
              <a:rPr lang="ru-RU" b="1" dirty="0">
                <a:solidFill>
                  <a:srgbClr val="FF0000"/>
                </a:solidFill>
              </a:rPr>
              <a:t>20</a:t>
            </a:r>
            <a:endParaRPr lang="ru-RU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07" y="488363"/>
            <a:ext cx="810838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492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9261" y="3147308"/>
            <a:ext cx="4361755" cy="307746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69204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КТО МЫ?</a:t>
            </a: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1582290" y="1312015"/>
            <a:ext cx="3280807" cy="23205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32247"/>
            <a:ext cx="815001" cy="108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6945" y="1312015"/>
            <a:ext cx="3515886" cy="233710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212" y="1027906"/>
            <a:ext cx="2704762" cy="1009524"/>
          </a:xfrm>
          <a:prstGeom prst="rect">
            <a:avLst/>
          </a:prstGeom>
        </p:spPr>
      </p:pic>
      <p:cxnSp>
        <p:nvCxnSpPr>
          <p:cNvPr id="17" name="Прямая со стрелкой 16"/>
          <p:cNvCxnSpPr>
            <a:stCxn id="7" idx="2"/>
          </p:cNvCxnSpPr>
          <p:nvPr/>
        </p:nvCxnSpPr>
        <p:spPr>
          <a:xfrm flipH="1">
            <a:off x="7684508" y="3649124"/>
            <a:ext cx="1770380" cy="1332834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3147593" y="3628675"/>
            <a:ext cx="1507533" cy="1299986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Рисунок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212" y="3916663"/>
            <a:ext cx="5222705" cy="5715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57074" y="6272256"/>
            <a:ext cx="5935980" cy="5715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90799" y="940857"/>
            <a:ext cx="4564016" cy="4394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63050" y="3916663"/>
            <a:ext cx="5935980" cy="50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9276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Условия поступления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r>
              <a:rPr lang="ru-RU" b="1" dirty="0"/>
              <a:t>Количество бюджетных мест (очная форма обучения) </a:t>
            </a:r>
            <a:r>
              <a:rPr lang="ru-RU" b="1" dirty="0" smtClean="0">
                <a:solidFill>
                  <a:srgbClr val="FF0000"/>
                </a:solidFill>
              </a:rPr>
              <a:t>2</a:t>
            </a:r>
            <a:endParaRPr lang="ru-RU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b="1" dirty="0" smtClean="0"/>
              <a:t>Количество </a:t>
            </a:r>
            <a:r>
              <a:rPr lang="ru-RU" b="1" dirty="0"/>
              <a:t>платных мест (очная форма обучения): </a:t>
            </a:r>
            <a:r>
              <a:rPr lang="ru-RU" b="1" dirty="0" smtClean="0">
                <a:solidFill>
                  <a:srgbClr val="FF0000"/>
                </a:solidFill>
              </a:rPr>
              <a:t>25</a:t>
            </a:r>
            <a:endParaRPr lang="ru-RU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b="1" dirty="0"/>
              <a:t>Количество платных мест (очно-заочная форма обучения): </a:t>
            </a:r>
            <a:r>
              <a:rPr lang="ru-RU" b="1" dirty="0">
                <a:solidFill>
                  <a:srgbClr val="FF0000"/>
                </a:solidFill>
              </a:rPr>
              <a:t>20</a:t>
            </a:r>
            <a:endParaRPr lang="ru-RU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07" y="488363"/>
            <a:ext cx="810838" cy="10790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9588" y="1899958"/>
            <a:ext cx="8928551" cy="75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8641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Условия поступления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5771" y="2603240"/>
            <a:ext cx="10515600" cy="4351338"/>
          </a:xfrm>
        </p:spPr>
        <p:txBody>
          <a:bodyPr/>
          <a:lstStyle/>
          <a:p>
            <a:pPr marL="0" lvl="0" indent="0">
              <a:buNone/>
            </a:pPr>
            <a:r>
              <a:rPr lang="ru-RU" b="1" dirty="0">
                <a:solidFill>
                  <a:prstClr val="black"/>
                </a:solidFill>
              </a:rPr>
              <a:t>Количество платных мест (очная форма обучения): </a:t>
            </a:r>
            <a:r>
              <a:rPr lang="ru-RU" b="1" dirty="0" smtClean="0">
                <a:solidFill>
                  <a:srgbClr val="FF0000"/>
                </a:solidFill>
              </a:rPr>
              <a:t>25</a:t>
            </a:r>
            <a:endParaRPr lang="ru-RU" dirty="0">
              <a:solidFill>
                <a:srgbClr val="FF0000"/>
              </a:solidFill>
            </a:endParaRPr>
          </a:p>
          <a:p>
            <a:pPr marL="0" lvl="0" indent="0">
              <a:buNone/>
            </a:pPr>
            <a:r>
              <a:rPr lang="ru-RU" b="1" dirty="0">
                <a:solidFill>
                  <a:prstClr val="black"/>
                </a:solidFill>
              </a:rPr>
              <a:t>Количество платных мест (очно-заочная форма обучения): </a:t>
            </a:r>
            <a:r>
              <a:rPr lang="ru-RU" b="1" dirty="0">
                <a:solidFill>
                  <a:srgbClr val="FF0000"/>
                </a:solidFill>
              </a:rPr>
              <a:t>20</a:t>
            </a:r>
            <a:endParaRPr lang="ru-RU" dirty="0">
              <a:solidFill>
                <a:srgbClr val="FF0000"/>
              </a:solidFill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07" y="488363"/>
            <a:ext cx="810838" cy="10790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866" y="1690687"/>
            <a:ext cx="9742252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4014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НАШИ ВЫПУСКНИКИ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9563" y="1356758"/>
            <a:ext cx="1901991" cy="25359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807" y="488363"/>
            <a:ext cx="810838" cy="10790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645" y="3892747"/>
            <a:ext cx="4512944" cy="5593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3096" y="3831611"/>
            <a:ext cx="4860979" cy="5091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3096" y="1338348"/>
            <a:ext cx="3430885" cy="21945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04167" y="1438102"/>
            <a:ext cx="1529984" cy="216441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0712" y="3736875"/>
            <a:ext cx="4068042" cy="87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1412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НАШИ ВЫПУСКНИКИ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1087344"/>
            <a:ext cx="2368343" cy="23416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807" y="488363"/>
            <a:ext cx="810838" cy="10790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3774" y="1717508"/>
            <a:ext cx="9076113" cy="159983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7033" y="5166292"/>
            <a:ext cx="5935980" cy="9311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3150" y="3488813"/>
            <a:ext cx="2702850" cy="270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0739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Присоединяйтесь к группе направления 38.03.01 Экономика </a:t>
            </a:r>
            <a:r>
              <a:rPr lang="ru-RU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ВКонтакте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37451" y="1690688"/>
            <a:ext cx="4351338" cy="43513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872" y="365125"/>
            <a:ext cx="810838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413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ОБРАЗОВАТЕЛЬНАЯ ПРОГРАММА 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cs typeface="Calibri Light"/>
              </a:rPr>
              <a:t/>
            </a: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cs typeface="Calibri Light"/>
              </a:rPr>
            </a:br>
            <a:r>
              <a:rPr lang="ru-RU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38.03.02 Менеджмент «Маркетинг»</a:t>
            </a:r>
            <a:endParaRPr lang="ru-RU" sz="32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  <a:p>
            <a:pPr algn="ctr"/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 Ligh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b="1" i="1" dirty="0"/>
              <a:t>Сферы трудоустройства</a:t>
            </a:r>
            <a:r>
              <a:rPr lang="en-US" b="1" i="1" dirty="0"/>
              <a:t>: </a:t>
            </a:r>
            <a:r>
              <a:rPr lang="ru-RU" dirty="0"/>
              <a:t>маркетинг и реклама, консалтинг, образование, финансы и банковское дело, управление персоналом, сфера услуг, сфера производства, собственный бизнес.</a:t>
            </a:r>
            <a:endParaRPr lang="ru-RU"/>
          </a:p>
          <a:p>
            <a:pPr marL="0" indent="0" algn="just">
              <a:lnSpc>
                <a:spcPct val="100000"/>
              </a:lnSpc>
              <a:buNone/>
            </a:pPr>
            <a:r>
              <a:rPr lang="ru-RU" b="1" i="1" dirty="0"/>
              <a:t>Должности</a:t>
            </a:r>
            <a:r>
              <a:rPr lang="en-US" b="1" i="1" dirty="0"/>
              <a:t>:</a:t>
            </a:r>
            <a:r>
              <a:rPr lang="ru-RU" dirty="0"/>
              <a:t> контент-маркетолог, </a:t>
            </a:r>
            <a:endParaRPr lang="ru-RU" b="1" i="1" dirty="0">
              <a:cs typeface="Calibri" panose="020F0502020204030204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ru-RU" dirty="0"/>
              <a:t>интернет-маркетолог, </a:t>
            </a:r>
            <a:endParaRPr lang="ru-RU" b="1" i="1" dirty="0">
              <a:cs typeface="Calibri" panose="020F0502020204030204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ru-RU" dirty="0"/>
              <a:t>бренд-менеджер, </a:t>
            </a:r>
            <a:endParaRPr lang="ru-RU" b="1" i="1" dirty="0">
              <a:cs typeface="Calibri" panose="020F0502020204030204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dirty="0"/>
              <a:t>PR-</a:t>
            </a:r>
            <a:r>
              <a:rPr lang="ru-RU" dirty="0"/>
              <a:t>менеджер, </a:t>
            </a:r>
            <a:endParaRPr lang="ru-RU" b="1" i="1" dirty="0">
              <a:cs typeface="Calibri" panose="020F0502020204030204"/>
            </a:endParaRPr>
          </a:p>
          <a:p>
            <a:pPr marL="0" indent="0" algn="just">
              <a:buNone/>
            </a:pPr>
            <a:r>
              <a:rPr lang="ru-RU" dirty="0"/>
              <a:t>маркетолог-аналитик,</a:t>
            </a:r>
            <a:endParaRPr lang="ru-RU" b="1" i="1" dirty="0"/>
          </a:p>
          <a:p>
            <a:pPr marL="0" indent="0" algn="just">
              <a:buNone/>
            </a:pPr>
            <a:r>
              <a:rPr lang="ru-RU" dirty="0"/>
              <a:t> </a:t>
            </a:r>
            <a:r>
              <a:rPr lang="en-US" dirty="0"/>
              <a:t>email-</a:t>
            </a:r>
            <a:r>
              <a:rPr lang="ru-RU" dirty="0"/>
              <a:t>маркетолог,</a:t>
            </a:r>
            <a:r>
              <a:rPr lang="en-US" dirty="0"/>
              <a:t> </a:t>
            </a:r>
            <a:endParaRPr lang="ru-RU" b="1" i="1"/>
          </a:p>
          <a:p>
            <a:pPr marL="0" indent="0" algn="just">
              <a:buNone/>
            </a:pPr>
            <a:r>
              <a:rPr lang="en-US" dirty="0"/>
              <a:t>digital-</a:t>
            </a:r>
            <a:r>
              <a:rPr lang="ru-RU" dirty="0"/>
              <a:t>стратег, </a:t>
            </a:r>
            <a:endParaRPr lang="ru-RU" b="1" i="1"/>
          </a:p>
          <a:p>
            <a:pPr marL="0" indent="0" algn="just">
              <a:buNone/>
            </a:pPr>
            <a:r>
              <a:rPr lang="en-US" dirty="0"/>
              <a:t>performance-</a:t>
            </a:r>
            <a:r>
              <a:rPr lang="ru-RU" dirty="0"/>
              <a:t>маркетолог и т.д. </a:t>
            </a:r>
            <a:endParaRPr lang="ru-RU" b="1" i="1" dirty="0">
              <a:cs typeface="Calibri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126" y="611602"/>
            <a:ext cx="810838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0769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ОБРАЗОВАТЕЛЬНАЯ ПРОГРАММА </a:t>
            </a:r>
            <a:r>
              <a:rPr lang="ru-RU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38.03.02 Менеджмент «Управление в организации»</a:t>
            </a:r>
            <a:endParaRPr lang="ru-RU" sz="32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  <a:p>
            <a:pPr algn="ctr"/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 Ligh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 algn="just">
              <a:buNone/>
            </a:pPr>
            <a:r>
              <a:rPr lang="ru-RU" b="1" i="1" dirty="0"/>
              <a:t>Сферы трудоустройства</a:t>
            </a:r>
            <a:r>
              <a:rPr lang="en-US" b="1" i="1" dirty="0"/>
              <a:t>: </a:t>
            </a:r>
            <a:r>
              <a:rPr lang="en-US" i="1" err="1"/>
              <a:t>продвижение</a:t>
            </a:r>
            <a:r>
              <a:rPr lang="en-US" i="1" dirty="0"/>
              <a:t> </a:t>
            </a:r>
            <a:r>
              <a:rPr lang="en-US" i="1" err="1"/>
              <a:t>товаров</a:t>
            </a:r>
            <a:r>
              <a:rPr lang="en-US" i="1" dirty="0"/>
              <a:t> и </a:t>
            </a:r>
            <a:r>
              <a:rPr lang="en-US" i="1"/>
              <a:t>услуг,</a:t>
            </a:r>
            <a:r>
              <a:rPr lang="en-US" b="1" i="1" dirty="0"/>
              <a:t> </a:t>
            </a:r>
            <a:r>
              <a:rPr lang="ru-RU" dirty="0"/>
              <a:t>консалтинг, образование, финансы и банковское дело, управление персоналом, сфера услуг, сфера производства, собственный бизнес.</a:t>
            </a:r>
            <a:endParaRPr lang="ru-RU"/>
          </a:p>
          <a:p>
            <a:pPr marL="0" indent="0" algn="just">
              <a:buNone/>
            </a:pPr>
            <a:r>
              <a:rPr lang="ru-RU" b="1" i="1" dirty="0"/>
              <a:t>Должности</a:t>
            </a:r>
            <a:r>
              <a:rPr lang="en-US" b="1" i="1" dirty="0"/>
              <a:t>:</a:t>
            </a:r>
            <a:r>
              <a:rPr lang="ru-RU" dirty="0"/>
              <a:t> менеджер, </a:t>
            </a:r>
          </a:p>
          <a:p>
            <a:pPr marL="0" indent="0" algn="just">
              <a:buNone/>
            </a:pPr>
            <a:r>
              <a:rPr lang="ru-RU" dirty="0"/>
              <a:t>руководитель низшего звена, </a:t>
            </a:r>
          </a:p>
          <a:p>
            <a:pPr marL="0" indent="0" algn="just">
              <a:buNone/>
            </a:pPr>
            <a:r>
              <a:rPr lang="ru-RU" dirty="0"/>
              <a:t>менеджер среднего звена, </a:t>
            </a:r>
          </a:p>
          <a:p>
            <a:pPr marL="0" indent="0" algn="just">
              <a:buNone/>
            </a:pPr>
            <a:r>
              <a:rPr lang="ru-RU" dirty="0"/>
              <a:t>топ-менеджер.</a:t>
            </a:r>
            <a:endParaRPr lang="ru-RU" dirty="0">
              <a:cs typeface="Calibri"/>
            </a:endParaRPr>
          </a:p>
          <a:p>
            <a:pPr marL="0" indent="0" algn="just">
              <a:buNone/>
            </a:pPr>
            <a:endParaRPr lang="ru-RU" dirty="0"/>
          </a:p>
          <a:p>
            <a:pPr marL="0" indent="0" algn="just">
              <a:buNone/>
            </a:pPr>
            <a:endParaRPr lang="ru-RU" b="1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87" y="556385"/>
            <a:ext cx="810838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5269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5964" y="365125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КАЧЕСТВО ПОДГОТОВКИ ПО НАПРАВЛЕНИЮ 38.03.02 МЕНЕДЖМЕНТ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07104" y="1518417"/>
            <a:ext cx="3684300" cy="51970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126" y="611602"/>
            <a:ext cx="810838" cy="10790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5386" y="1556600"/>
            <a:ext cx="3735705" cy="5127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786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10DE2A9-92A6-820F-6433-008FF0510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/>
                <a:cs typeface="Times New Roman"/>
              </a:rPr>
              <a:t>Конкурентные преимущества ООП по направлению подготовки 38.03.02 "Менеджмент" </a:t>
            </a:r>
            <a:br>
              <a:rPr lang="ru-RU" sz="2800" b="1" dirty="0">
                <a:solidFill>
                  <a:srgbClr val="FF0000"/>
                </a:solidFill>
                <a:latin typeface="Times New Roman"/>
                <a:cs typeface="Times New Roman"/>
              </a:rPr>
            </a:br>
            <a:r>
              <a:rPr lang="ru-RU" sz="2800" dirty="0">
                <a:solidFill>
                  <a:srgbClr val="FF0000"/>
                </a:solidFill>
                <a:latin typeface="Times New Roman"/>
                <a:cs typeface="Times New Roman"/>
              </a:rPr>
              <a:t>(профили «Управление в организации» и «Маркетинг»)</a:t>
            </a:r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3E6160E-4010-6506-1E9B-797613A7B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548" y="1825625"/>
            <a:ext cx="11785599" cy="503603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z="2000" dirty="0">
                <a:latin typeface="Times New Roman"/>
                <a:cs typeface="Times New Roman"/>
              </a:rPr>
              <a:t>Развитая инновационная среда учебного процесса на основе применения междисциплинарного и синергетического подхода.</a:t>
            </a:r>
          </a:p>
          <a:p>
            <a:pPr algn="just"/>
            <a:r>
              <a:rPr lang="ru-RU" sz="2000" dirty="0">
                <a:latin typeface="Times New Roman"/>
                <a:cs typeface="Times New Roman"/>
              </a:rPr>
              <a:t>Соответствие содержания ООП современным требованиям рынка труда.</a:t>
            </a:r>
          </a:p>
          <a:p>
            <a:r>
              <a:rPr lang="ru-RU" sz="2000" dirty="0">
                <a:latin typeface="Times New Roman"/>
                <a:cs typeface="Times New Roman"/>
              </a:rPr>
              <a:t>Бессрочная государственная аккредитация ООП.</a:t>
            </a:r>
          </a:p>
          <a:p>
            <a:pPr algn="just"/>
            <a:r>
              <a:rPr lang="ru-RU" sz="2000" dirty="0">
                <a:latin typeface="Times New Roman"/>
                <a:cs typeface="Times New Roman"/>
              </a:rPr>
              <a:t>Широкий доступ к электронно-информационным образовательным ресурсам. </a:t>
            </a:r>
          </a:p>
          <a:p>
            <a:r>
              <a:rPr lang="ru-RU" sz="2000" dirty="0">
                <a:latin typeface="Times New Roman"/>
                <a:cs typeface="Times New Roman"/>
              </a:rPr>
              <a:t>Высокая квалификация преподавателей, имеющих опыт практической деятельности.</a:t>
            </a:r>
          </a:p>
          <a:p>
            <a:r>
              <a:rPr lang="ru-RU" sz="2000" dirty="0">
                <a:latin typeface="Times New Roman"/>
                <a:cs typeface="Times New Roman"/>
              </a:rPr>
              <a:t>Участие в образовательной деятельности представителей работодателей.</a:t>
            </a:r>
          </a:p>
          <a:p>
            <a:pPr algn="just"/>
            <a:r>
              <a:rPr lang="ru-RU" sz="2000" dirty="0">
                <a:latin typeface="Times New Roman"/>
                <a:cs typeface="Times New Roman"/>
              </a:rPr>
              <a:t>Полная обеспеченность процесса обучения учебно-методическими материалами.    </a:t>
            </a:r>
          </a:p>
          <a:p>
            <a:pPr algn="just"/>
            <a:r>
              <a:rPr lang="ru-RU" sz="2000" dirty="0">
                <a:latin typeface="Times New Roman"/>
                <a:cs typeface="Times New Roman"/>
              </a:rPr>
              <a:t>Использование современных образовательных технологий и интерактивных методов обучения.</a:t>
            </a:r>
          </a:p>
          <a:p>
            <a:pPr algn="just"/>
            <a:r>
              <a:rPr lang="ru-RU" sz="2000" dirty="0">
                <a:latin typeface="Times New Roman"/>
                <a:cs typeface="Times New Roman"/>
              </a:rPr>
              <a:t>Наличие сертифицированной системы менеджмента качества, включая студенческий совет по качеству образования.</a:t>
            </a:r>
          </a:p>
          <a:p>
            <a:pPr algn="just"/>
            <a:r>
              <a:rPr lang="ru-RU" sz="2000" dirty="0">
                <a:latin typeface="Times New Roman"/>
                <a:cs typeface="Times New Roman"/>
              </a:rPr>
              <a:t>Высокая составляющая аналитической подготовки </a:t>
            </a:r>
          </a:p>
          <a:p>
            <a:pPr algn="just"/>
            <a:r>
              <a:rPr lang="ru-RU" sz="2000" dirty="0">
                <a:latin typeface="Times New Roman"/>
                <a:cs typeface="Times New Roman"/>
              </a:rPr>
              <a:t>Использование современных цифровых инструментов.</a:t>
            </a:r>
          </a:p>
          <a:p>
            <a:pPr algn="just"/>
            <a:endParaRPr lang="ru-RU" sz="2000" dirty="0">
              <a:latin typeface="Times New Roman"/>
              <a:cs typeface="Times New Roman"/>
            </a:endParaRPr>
          </a:p>
          <a:p>
            <a:endParaRPr lang="ru-RU" sz="2000" dirty="0">
              <a:cs typeface="Calibri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48" y="138157"/>
            <a:ext cx="815001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8851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Условия поступления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r>
              <a:rPr lang="ru-RU" b="1" dirty="0"/>
              <a:t>Количество бюджетных мест (очная форма обучения) </a:t>
            </a:r>
            <a:r>
              <a:rPr lang="ru-RU" b="1" dirty="0" smtClean="0">
                <a:solidFill>
                  <a:srgbClr val="FF0000"/>
                </a:solidFill>
              </a:rPr>
              <a:t>2</a:t>
            </a:r>
            <a:endParaRPr lang="ru-RU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b="1" dirty="0" smtClean="0"/>
              <a:t>Количество </a:t>
            </a:r>
            <a:r>
              <a:rPr lang="ru-RU" b="1" dirty="0"/>
              <a:t>платных мест (очная форма обучения): </a:t>
            </a:r>
            <a:r>
              <a:rPr lang="ru-RU" b="1" dirty="0" smtClean="0">
                <a:solidFill>
                  <a:srgbClr val="FF0000"/>
                </a:solidFill>
              </a:rPr>
              <a:t>25</a:t>
            </a:r>
            <a:endParaRPr lang="ru-RU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b="1" dirty="0"/>
              <a:t>Количество платных мест (очно-заочная форма обучения): </a:t>
            </a:r>
            <a:r>
              <a:rPr lang="ru-RU" b="1" dirty="0" smtClean="0">
                <a:solidFill>
                  <a:srgbClr val="FF0000"/>
                </a:solidFill>
              </a:rPr>
              <a:t>0</a:t>
            </a:r>
            <a:endParaRPr lang="ru-RU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07" y="488363"/>
            <a:ext cx="810838" cy="10790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091" y="1940157"/>
            <a:ext cx="6328196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6260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6315" y="365125"/>
            <a:ext cx="10907485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Директор </a:t>
            </a:r>
            <a:r>
              <a:rPr lang="ru-RU" b="1" err="1">
                <a:solidFill>
                  <a:srgbClr val="FF0000"/>
                </a:solidFill>
              </a:rPr>
              <a:t>ИнЭУ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>
                <a:solidFill>
                  <a:srgbClr val="FF0000"/>
                </a:solidFill>
              </a:rPr>
              <a:t>Давид Ильич </a:t>
            </a:r>
            <a:r>
              <a:rPr lang="ru-RU" b="1" err="1">
                <a:solidFill>
                  <a:srgbClr val="FF0000"/>
                </a:solidFill>
              </a:rPr>
              <a:t>Мамагулашвили</a:t>
            </a:r>
            <a:endParaRPr lang="ru-RU" b="1">
              <a:solidFill>
                <a:srgbClr val="FF0000"/>
              </a:solidFill>
              <a:cs typeface="Calibri Light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74720" y="1825624"/>
            <a:ext cx="5247249" cy="4842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Изображение выглядит как символ, искусство, Симметрия, дизайн&#10;&#10;Автоматически созданное описание">
            <a:extLst>
              <a:ext uri="{FF2B5EF4-FFF2-40B4-BE49-F238E27FC236}">
                <a16:creationId xmlns="" xmlns:a16="http://schemas.microsoft.com/office/drawing/2014/main" id="{8B9F6D24-F3F4-0825-7CFF-FC4E31F6E1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32247"/>
            <a:ext cx="815001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7491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Условия поступления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r>
              <a:rPr lang="ru-RU" b="1" dirty="0"/>
              <a:t>Количество бюджетных мест (очная форма обучения) </a:t>
            </a:r>
            <a:r>
              <a:rPr lang="ru-RU" b="1" dirty="0" smtClean="0">
                <a:solidFill>
                  <a:srgbClr val="FF0000"/>
                </a:solidFill>
              </a:rPr>
              <a:t>2</a:t>
            </a:r>
            <a:endParaRPr lang="ru-RU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b="1" dirty="0" smtClean="0"/>
              <a:t>Количество </a:t>
            </a:r>
            <a:r>
              <a:rPr lang="ru-RU" b="1" dirty="0"/>
              <a:t>платных мест (очная форма обучения): </a:t>
            </a:r>
            <a:r>
              <a:rPr lang="ru-RU" b="1" dirty="0" smtClean="0">
                <a:solidFill>
                  <a:srgbClr val="FF0000"/>
                </a:solidFill>
              </a:rPr>
              <a:t>25</a:t>
            </a:r>
            <a:endParaRPr lang="ru-RU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b="1" dirty="0"/>
              <a:t>Количество платных мест (очно-заочная форма обучения): </a:t>
            </a:r>
            <a:r>
              <a:rPr lang="ru-RU" b="1" dirty="0" smtClean="0">
                <a:solidFill>
                  <a:srgbClr val="FF0000"/>
                </a:solidFill>
              </a:rPr>
              <a:t>50</a:t>
            </a:r>
            <a:endParaRPr lang="ru-RU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07" y="488363"/>
            <a:ext cx="810838" cy="10790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1368" y="1825625"/>
            <a:ext cx="8669263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9702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Где работают выпускники направления Менеджмент?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126" y="611602"/>
            <a:ext cx="810838" cy="1079086"/>
          </a:xfrm>
          <a:prstGeom prst="rect">
            <a:avLst/>
          </a:prstGeom>
        </p:spPr>
      </p:pic>
      <p:pic>
        <p:nvPicPr>
          <p:cNvPr id="1026" name="Picture 2" descr="ОАО Тверской Вагоностроительный Завод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166" y="2314963"/>
            <a:ext cx="32766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5785" y="1790836"/>
            <a:ext cx="2952750" cy="15525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1740" y="3745631"/>
            <a:ext cx="3870619" cy="21779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2629" y="3280118"/>
            <a:ext cx="3104218" cy="23558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126" y="1862051"/>
            <a:ext cx="3262746" cy="21751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499" y="5470470"/>
            <a:ext cx="4175482" cy="90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9161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</a:rPr>
              <a:t>Направление 38.08.04 «Государственное и муниципальное управление»</a:t>
            </a:r>
            <a:endParaRPr lang="ru-RU" sz="3600" b="1">
              <a:solidFill>
                <a:srgbClr val="FF0000"/>
              </a:solidFill>
              <a:cs typeface="Calibri Ligh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/>
              <a:t>Данное направление готовит бакалавров по профилю «Региональное и муниципальное управление» </a:t>
            </a:r>
          </a:p>
          <a:p>
            <a:r>
              <a:rPr lang="ru-RU" dirty="0"/>
              <a:t>Виды профессиональной деятельности, выпускников, освоивших программу бакалавриата: </a:t>
            </a:r>
          </a:p>
          <a:p>
            <a:r>
              <a:rPr lang="ru-RU" dirty="0"/>
              <a:t>основной вид - организационно-управленческая деятельность дополнительный вид -  коммуникативная деятельность</a:t>
            </a:r>
            <a:r>
              <a:rPr lang="ru-RU" dirty="0" smtClean="0"/>
              <a:t>.</a:t>
            </a:r>
          </a:p>
          <a:p>
            <a:r>
              <a:rPr lang="ru-RU" dirty="0" smtClean="0">
                <a:solidFill>
                  <a:srgbClr val="FF0000"/>
                </a:solidFill>
                <a:ea typeface="Calibri" panose="020F0502020204030204"/>
                <a:cs typeface="Calibri" panose="020F0502020204030204"/>
              </a:rPr>
              <a:t>На </a:t>
            </a:r>
            <a:r>
              <a:rPr lang="ru-RU" dirty="0" err="1" smtClean="0">
                <a:solidFill>
                  <a:srgbClr val="FF0000"/>
                </a:solidFill>
                <a:ea typeface="Calibri" panose="020F0502020204030204"/>
                <a:cs typeface="Calibri" panose="020F0502020204030204"/>
              </a:rPr>
              <a:t>бакалавриате</a:t>
            </a:r>
            <a:r>
              <a:rPr lang="ru-RU" dirty="0" smtClean="0">
                <a:solidFill>
                  <a:srgbClr val="FF0000"/>
                </a:solidFill>
                <a:ea typeface="Calibri" panose="020F0502020204030204"/>
                <a:cs typeface="Calibri" panose="020F0502020204030204"/>
              </a:rPr>
              <a:t> 4 бюджетных места, в магистратуре -2 в 2025 году</a:t>
            </a:r>
            <a:endParaRPr lang="ru-RU" dirty="0">
              <a:solidFill>
                <a:srgbClr val="FF0000"/>
              </a:solidFill>
              <a:ea typeface="Calibri" panose="020F0502020204030204"/>
              <a:cs typeface="Calibri" panose="020F0502020204030204"/>
            </a:endParaRPr>
          </a:p>
          <a:p>
            <a:endParaRPr lang="ru-RU" dirty="0"/>
          </a:p>
        </p:txBody>
      </p:sp>
      <p:pic>
        <p:nvPicPr>
          <p:cNvPr id="5" name="Рисунок 4" descr="Изображение выглядит как искусство, символ, Симметрия, дизайн&#10;&#10;Автоматически созданное описание">
            <a:extLst>
              <a:ext uri="{FF2B5EF4-FFF2-40B4-BE49-F238E27FC236}">
                <a16:creationId xmlns="" xmlns:a16="http://schemas.microsoft.com/office/drawing/2014/main" id="{95ECCB7E-4479-1EB9-15EE-25E03366B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07" y="488363"/>
            <a:ext cx="810838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7774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3309847-463E-90AA-08E2-5FA480D48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8438"/>
            <a:ext cx="10515600" cy="14922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ea typeface="Calibri Light"/>
                <a:cs typeface="Calibri Light"/>
              </a:rPr>
              <a:t/>
            </a:r>
            <a:br>
              <a:rPr lang="ru-RU" sz="3600" b="1" dirty="0">
                <a:solidFill>
                  <a:srgbClr val="FF0000"/>
                </a:solidFill>
                <a:ea typeface="Calibri Light"/>
                <a:cs typeface="Calibri Light"/>
              </a:rPr>
            </a:br>
            <a:r>
              <a:rPr lang="ru-RU" sz="3600" b="1" dirty="0">
                <a:solidFill>
                  <a:srgbClr val="FF0000"/>
                </a:solidFill>
                <a:ea typeface="Calibri Light"/>
                <a:cs typeface="Calibri Light"/>
              </a:rPr>
              <a:t>Направление 38.08.04 «Государственное и муниципальное управление»</a:t>
            </a:r>
            <a:endParaRPr lang="ru-RU" sz="3600" dirty="0">
              <a:solidFill>
                <a:srgbClr val="FF0000"/>
              </a:solidFill>
              <a:ea typeface="Calibri Light"/>
              <a:cs typeface="Calibri Light"/>
            </a:endParaRPr>
          </a:p>
          <a:p>
            <a:endParaRPr lang="ru-RU" dirty="0">
              <a:ea typeface="Calibri Light"/>
              <a:cs typeface="Calibri Ligh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4D412DF-1DF2-DC7F-BCA4-1EEA71D21D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ru-RU" dirty="0">
                <a:ea typeface="Calibri"/>
                <a:cs typeface="Calibri"/>
              </a:rPr>
              <a:t>Конкурентные преимущества ООП "Государственное и муниципальное управление":</a:t>
            </a:r>
          </a:p>
          <a:p>
            <a:r>
              <a:rPr lang="ru-RU" dirty="0">
                <a:ea typeface="Calibri"/>
                <a:cs typeface="Calibri"/>
              </a:rPr>
              <a:t>Тесное взаимодействие с Правительством Тверской области (организация производственных практик, преподавание целого ряда курсов работодателями)</a:t>
            </a:r>
          </a:p>
          <a:p>
            <a:r>
              <a:rPr lang="ru-RU" dirty="0">
                <a:ea typeface="Calibri"/>
                <a:cs typeface="Calibri"/>
              </a:rPr>
              <a:t>Высокая квалификация профессорско-преподавательского состава и качество подготовки выпускников</a:t>
            </a:r>
            <a:endParaRPr lang="ru-RU" dirty="0" err="1"/>
          </a:p>
          <a:p>
            <a:r>
              <a:rPr lang="ru-RU" dirty="0">
                <a:ea typeface="Calibri"/>
                <a:cs typeface="Calibri"/>
              </a:rPr>
              <a:t>Высокий процент трудоустройства выпускников по полученной специальности</a:t>
            </a:r>
          </a:p>
          <a:p>
            <a:endParaRPr lang="ru-RU" dirty="0">
              <a:ea typeface="Calibri"/>
              <a:cs typeface="Calibri"/>
            </a:endParaRPr>
          </a:p>
          <a:p>
            <a:endParaRPr lang="ru-RU" dirty="0">
              <a:ea typeface="Calibri"/>
              <a:cs typeface="Calibri"/>
            </a:endParaRPr>
          </a:p>
          <a:p>
            <a:endParaRPr lang="ru-RU" dirty="0">
              <a:ea typeface="Calibri"/>
              <a:cs typeface="Calibri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83" y="63501"/>
            <a:ext cx="815001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7032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6236697-32DB-9C30-B348-E35BABFF0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  <a:cs typeface="Calibri Light"/>
              </a:rPr>
              <a:t>Трудоустройство выпускников образовательной программы </a:t>
            </a:r>
            <a:r>
              <a:rPr lang="ru-RU" b="1" dirty="0">
                <a:solidFill>
                  <a:srgbClr val="FF0000"/>
                </a:solidFill>
                <a:cs typeface="Calibri Light"/>
              </a:rPr>
              <a:t>Государственное и муниципальное управление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A864575-F46A-12E8-7049-7AA319F565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ru-RU">
                <a:cs typeface="Calibri"/>
              </a:rPr>
              <a:t>Выпускники работают:</a:t>
            </a:r>
            <a:endParaRPr lang="ru-RU" dirty="0">
              <a:cs typeface="Calibri"/>
            </a:endParaRPr>
          </a:p>
          <a:p>
            <a:r>
              <a:rPr lang="ru-RU" dirty="0">
                <a:cs typeface="Calibri"/>
              </a:rPr>
              <a:t> в региональных органах государственной власти</a:t>
            </a:r>
          </a:p>
          <a:p>
            <a:r>
              <a:rPr lang="ru-RU" dirty="0">
                <a:cs typeface="Calibri"/>
              </a:rPr>
              <a:t> органах местного самоуправления, </a:t>
            </a:r>
          </a:p>
          <a:p>
            <a:r>
              <a:rPr lang="ru-RU" dirty="0">
                <a:cs typeface="Calibri"/>
              </a:rPr>
              <a:t>государственных и муниципальных учреждениях, предприятиях и бюджетных организациях, </a:t>
            </a:r>
          </a:p>
          <a:p>
            <a:r>
              <a:rPr lang="ru-RU" dirty="0">
                <a:cs typeface="Calibri"/>
              </a:rPr>
              <a:t>институтах гражданского общества, научно-исследовательских и некоммерческих организациях.</a:t>
            </a:r>
            <a:endParaRPr lang="ru-RU"/>
          </a:p>
        </p:txBody>
      </p:sp>
      <p:pic>
        <p:nvPicPr>
          <p:cNvPr id="5" name="Рисунок 4" descr="Изображение выглядит как искусство, символ, Симметрия, дизайн&#10;&#10;Автоматически созданное описание">
            <a:extLst>
              <a:ext uri="{FF2B5EF4-FFF2-40B4-BE49-F238E27FC236}">
                <a16:creationId xmlns="" xmlns:a16="http://schemas.microsoft.com/office/drawing/2014/main" id="{EF6C85A9-1EA1-F8A1-28B3-6CEFCB9D1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20" y="59738"/>
            <a:ext cx="810838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4440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FE8711D-4F14-9081-30D8-F6D44FA51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4058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Times New Roman"/>
                <a:cs typeface="Times New Roman"/>
              </a:rPr>
              <a:t/>
            </a:r>
            <a:br>
              <a:rPr lang="ru-RU" dirty="0">
                <a:latin typeface="Times New Roman"/>
                <a:cs typeface="Times New Roman"/>
              </a:rPr>
            </a:br>
            <a:endParaRPr lang="ru-RU" dirty="0">
              <a:latin typeface="Times New Roman"/>
              <a:cs typeface="Times New Roman"/>
            </a:endParaRPr>
          </a:p>
          <a:p>
            <a:pPr algn="ctr"/>
            <a:r>
              <a:rPr lang="ru-RU" b="1" dirty="0">
                <a:solidFill>
                  <a:srgbClr val="FF0000"/>
                </a:solidFill>
                <a:latin typeface="Times New Roman"/>
                <a:cs typeface="Times New Roman"/>
              </a:rPr>
              <a:t>38.03.05</a:t>
            </a:r>
            <a:r>
              <a:rPr lang="ru-RU" sz="1600" dirty="0">
                <a:solidFill>
                  <a:srgbClr val="FF0000"/>
                </a:solidFill>
                <a:latin typeface="Times New Roman"/>
                <a:cs typeface="Times New Roman"/>
              </a:rPr>
              <a:t>  </a:t>
            </a:r>
            <a:r>
              <a:rPr lang="ru-RU" b="1" i="1" dirty="0">
                <a:solidFill>
                  <a:srgbClr val="FF0000"/>
                </a:solidFill>
                <a:latin typeface="Times New Roman"/>
                <a:cs typeface="Times New Roman"/>
              </a:rPr>
              <a:t>Бизнес-информатика, профиль "Бизнес-аналитика"</a:t>
            </a:r>
            <a:endParaRPr lang="ru-RU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endParaRPr lang="ru-RU" dirty="0">
              <a:solidFill>
                <a:srgbClr val="FF0000"/>
              </a:solidFill>
              <a:cs typeface="Calibri Ligh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E7A24DC1-08B9-2543-0DE8-16953C940A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/>
          </a:bodyPr>
          <a:lstStyle/>
          <a:p>
            <a:endParaRPr lang="ru-RU" dirty="0">
              <a:latin typeface="Times New Roman"/>
              <a:ea typeface="+mn-lt"/>
              <a:cs typeface="+mn-lt"/>
            </a:endParaRPr>
          </a:p>
          <a:p>
            <a:r>
              <a:rPr lang="ru-RU" dirty="0">
                <a:latin typeface="Times New Roman"/>
                <a:ea typeface="+mn-lt"/>
                <a:cs typeface="+mn-lt"/>
              </a:rPr>
              <a:t>Бизнес-информатика — это современное направление образования, исследований и практической деятельности. </a:t>
            </a:r>
            <a:endParaRPr lang="ru-RU">
              <a:latin typeface="Times New Roman"/>
              <a:ea typeface="+mn-lt"/>
              <a:cs typeface="Times New Roman"/>
            </a:endParaRPr>
          </a:p>
          <a:p>
            <a:r>
              <a:rPr lang="ru-RU" dirty="0">
                <a:latin typeface="Times New Roman"/>
                <a:ea typeface="+mn-lt"/>
                <a:cs typeface="+mn-lt"/>
              </a:rPr>
              <a:t>Программа ориентирована на информационные процессы и связанные с ними явления в социально-экономическом бизнес-контексте в организациях, административных органах и обществе в целом. </a:t>
            </a:r>
            <a:endParaRPr lang="ru-RU">
              <a:latin typeface="Times New Roman"/>
              <a:ea typeface="+mn-lt"/>
              <a:cs typeface="Times New Roman"/>
            </a:endParaRPr>
          </a:p>
          <a:p>
            <a:r>
              <a:rPr lang="ru-RU" dirty="0">
                <a:latin typeface="Times New Roman"/>
                <a:ea typeface="+mn-lt"/>
                <a:cs typeface="+mn-lt"/>
              </a:rPr>
              <a:t>Бизнес-информатика — это междисциплинарная область знаний, базирующаяся на IT, математике, экономике, менеджменте, инженерных науках и т. д.</a:t>
            </a:r>
            <a:endParaRPr lang="ru-RU">
              <a:latin typeface="Times New Roman"/>
              <a:ea typeface="+mn-lt"/>
              <a:cs typeface="Times New Roman"/>
            </a:endParaRPr>
          </a:p>
          <a:p>
            <a:r>
              <a:rPr lang="ru-RU" dirty="0">
                <a:latin typeface="Times New Roman"/>
                <a:cs typeface="Calibri"/>
              </a:rPr>
              <a:t>Условия поступления: 15 - очная форма, 15 - очно-заочная</a:t>
            </a:r>
          </a:p>
        </p:txBody>
      </p:sp>
      <p:pic>
        <p:nvPicPr>
          <p:cNvPr id="7" name="Рисунок 6" descr="Изображение выглядит как искусство, символ, Симметрия, дизайн&#10;&#10;Автоматически созданное описание">
            <a:extLst>
              <a:ext uri="{FF2B5EF4-FFF2-40B4-BE49-F238E27FC236}">
                <a16:creationId xmlns="" xmlns:a16="http://schemas.microsoft.com/office/drawing/2014/main" id="{CAFA4509-2378-C13B-434B-B85D542C6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07" y="488363"/>
            <a:ext cx="810838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7611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16A32B5-79D7-0C33-6926-89C9BE400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ea typeface="Calibri Light"/>
                <a:cs typeface="Calibri Light"/>
              </a:rPr>
              <a:t>Трудоустройство выпускников направления 38.03.05 "Бизнес-информатика"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63A4579-AAC5-B5EC-175D-D5DBFFAB76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ru-RU" dirty="0">
                <a:latin typeface="Times New Roman"/>
                <a:ea typeface="Calibri"/>
                <a:cs typeface="Calibri"/>
              </a:rPr>
              <a:t>Выпускники программы могут работать:</a:t>
            </a:r>
            <a:endParaRPr lang="ru-RU"/>
          </a:p>
          <a:p>
            <a:r>
              <a:rPr lang="ru-RU" dirty="0">
                <a:latin typeface="Times New Roman"/>
                <a:ea typeface="Calibri"/>
                <a:cs typeface="Calibri"/>
              </a:rPr>
              <a:t> IT-консультантами, </a:t>
            </a:r>
          </a:p>
          <a:p>
            <a:r>
              <a:rPr lang="ru-RU" dirty="0">
                <a:latin typeface="Times New Roman"/>
                <a:ea typeface="Calibri"/>
                <a:cs typeface="Calibri"/>
              </a:rPr>
              <a:t>системными администраторами, </a:t>
            </a:r>
          </a:p>
          <a:p>
            <a:r>
              <a:rPr lang="ru-RU" dirty="0">
                <a:latin typeface="Times New Roman"/>
                <a:ea typeface="Calibri"/>
                <a:cs typeface="Calibri"/>
              </a:rPr>
              <a:t>бизнес-аналитиками, </a:t>
            </a:r>
          </a:p>
          <a:p>
            <a:r>
              <a:rPr lang="ru-RU" dirty="0">
                <a:latin typeface="Times New Roman"/>
                <a:ea typeface="Calibri"/>
                <a:cs typeface="Calibri"/>
              </a:rPr>
              <a:t>менеджерами IT-проектов, </a:t>
            </a:r>
          </a:p>
          <a:p>
            <a:r>
              <a:rPr lang="ru-RU" dirty="0">
                <a:latin typeface="Times New Roman"/>
                <a:ea typeface="Calibri"/>
                <a:cs typeface="Calibri"/>
              </a:rPr>
              <a:t>специалистами по развитию бизнеса, </a:t>
            </a:r>
          </a:p>
          <a:p>
            <a:r>
              <a:rPr lang="ru-RU" dirty="0">
                <a:latin typeface="Times New Roman"/>
                <a:ea typeface="Calibri"/>
                <a:cs typeface="Calibri"/>
              </a:rPr>
              <a:t>специалистами по анализу больших данных, </a:t>
            </a:r>
          </a:p>
          <a:p>
            <a:r>
              <a:rPr lang="ru-RU" dirty="0">
                <a:latin typeface="Times New Roman"/>
                <a:ea typeface="Calibri"/>
                <a:cs typeface="Calibri"/>
              </a:rPr>
              <a:t>архитекторами информационных систем и т.д.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9" y="0"/>
            <a:ext cx="815001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4686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94C8850-B5C4-C360-E82D-C246682C3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  <a:ea typeface="Calibri Light"/>
                <a:cs typeface="Calibri Light"/>
              </a:rPr>
              <a:t>Характеристика компетенций обучающихся на направлении 38.03.05 "Бизнес-информатики"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C753FCA-64F3-32E7-E1EB-453BD6981D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333333"/>
                </a:solidFill>
                <a:latin typeface="Times New Roman"/>
                <a:ea typeface="+mn-lt"/>
                <a:cs typeface="+mn-lt"/>
              </a:rPr>
              <a:t>Бакалавры </a:t>
            </a:r>
            <a:r>
              <a:rPr lang="ru-RU" sz="2400" b="1" dirty="0">
                <a:solidFill>
                  <a:srgbClr val="333333"/>
                </a:solidFill>
                <a:latin typeface="Times New Roman"/>
                <a:ea typeface="+mn-lt"/>
                <a:cs typeface="+mn-lt"/>
              </a:rPr>
              <a:t>бизнес</a:t>
            </a:r>
            <a:r>
              <a:rPr lang="ru-RU" sz="2400" dirty="0">
                <a:solidFill>
                  <a:srgbClr val="333333"/>
                </a:solidFill>
                <a:latin typeface="Times New Roman"/>
                <a:ea typeface="+mn-lt"/>
                <a:cs typeface="+mn-lt"/>
              </a:rPr>
              <a:t>-</a:t>
            </a:r>
            <a:r>
              <a:rPr lang="ru-RU" sz="2400" b="1" dirty="0">
                <a:solidFill>
                  <a:srgbClr val="333333"/>
                </a:solidFill>
                <a:latin typeface="Times New Roman"/>
                <a:ea typeface="+mn-lt"/>
                <a:cs typeface="+mn-lt"/>
              </a:rPr>
              <a:t>информатики</a:t>
            </a:r>
            <a:r>
              <a:rPr lang="ru-RU" sz="2400" dirty="0">
                <a:solidFill>
                  <a:srgbClr val="333333"/>
                </a:solidFill>
                <a:latin typeface="Times New Roman"/>
                <a:ea typeface="+mn-lt"/>
                <a:cs typeface="+mn-lt"/>
              </a:rPr>
              <a:t> не только обладают знанием алгоритмов и инструментальных сред, но и понимают законы экономических систем, концепции бизнес-моделей используемых в условиях цифровой экономики. При этом бакалавры бизнес-информатики приобретают следующие навыки:</a:t>
            </a:r>
            <a:endParaRPr lang="ru-RU">
              <a:latin typeface="Times New Roman"/>
              <a:cs typeface="Times New Roman"/>
            </a:endParaRPr>
          </a:p>
          <a:p>
            <a:r>
              <a:rPr lang="ru-RU" sz="2000" dirty="0">
                <a:solidFill>
                  <a:srgbClr val="222222"/>
                </a:solidFill>
                <a:latin typeface="Times New Roman"/>
                <a:ea typeface="+mn-lt"/>
                <a:cs typeface="+mn-lt"/>
              </a:rPr>
              <a:t>Умение проводить системный анализ и комплексную диагностику бизнес процессов, происходящих в компании, с выявлением «слабых сторон» и последующим совершенствованием системы управления в целом.</a:t>
            </a:r>
            <a:endParaRPr lang="ru-RU" sz="2000">
              <a:solidFill>
                <a:srgbClr val="333333"/>
              </a:solidFill>
              <a:latin typeface="Times New Roman"/>
              <a:ea typeface="Calibri"/>
              <a:cs typeface="Calibri"/>
            </a:endParaRPr>
          </a:p>
          <a:p>
            <a:r>
              <a:rPr lang="ru-RU" sz="2000" dirty="0">
                <a:solidFill>
                  <a:srgbClr val="222222"/>
                </a:solidFill>
                <a:latin typeface="Times New Roman"/>
                <a:ea typeface="+mn-lt"/>
                <a:cs typeface="+mn-lt"/>
              </a:rPr>
              <a:t>Комплексный бизнес-анализ, включающий в себя аналитику, прогнозы, поддержку принятия управленческих решений.</a:t>
            </a:r>
            <a:endParaRPr lang="ru-RU" sz="2000">
              <a:latin typeface="Times New Roman"/>
              <a:ea typeface="Calibri"/>
              <a:cs typeface="Calibri"/>
            </a:endParaRPr>
          </a:p>
          <a:p>
            <a:r>
              <a:rPr lang="ru-RU" sz="2000" dirty="0">
                <a:solidFill>
                  <a:srgbClr val="222222"/>
                </a:solidFill>
                <a:latin typeface="Times New Roman"/>
                <a:ea typeface="+mn-lt"/>
                <a:cs typeface="+mn-lt"/>
              </a:rPr>
              <a:t>Разработка моделей бизнес-процессов, управление интеграционными процессами.</a:t>
            </a:r>
            <a:endParaRPr lang="ru-RU" sz="2000">
              <a:latin typeface="Times New Roman"/>
              <a:ea typeface="Calibri"/>
              <a:cs typeface="Calibri"/>
            </a:endParaRPr>
          </a:p>
          <a:p>
            <a:r>
              <a:rPr lang="ru-RU" sz="2000" dirty="0">
                <a:solidFill>
                  <a:srgbClr val="222222"/>
                </a:solidFill>
                <a:latin typeface="Times New Roman"/>
                <a:ea typeface="+mn-lt"/>
                <a:cs typeface="+mn-lt"/>
              </a:rPr>
              <a:t>Контроль и координация работы всех IT-процессов, поддержка и управление сервисным </a:t>
            </a:r>
            <a:r>
              <a:rPr lang="ru-RU" sz="2000" err="1">
                <a:solidFill>
                  <a:srgbClr val="222222"/>
                </a:solidFill>
                <a:latin typeface="Times New Roman"/>
                <a:ea typeface="+mn-lt"/>
                <a:cs typeface="+mn-lt"/>
              </a:rPr>
              <a:t>инжирингом</a:t>
            </a:r>
            <a:r>
              <a:rPr lang="ru-RU" sz="2000" dirty="0">
                <a:solidFill>
                  <a:srgbClr val="222222"/>
                </a:solidFill>
                <a:latin typeface="Times New Roman"/>
                <a:ea typeface="+mn-lt"/>
                <a:cs typeface="+mn-lt"/>
              </a:rPr>
              <a:t>.</a:t>
            </a:r>
            <a:endParaRPr lang="ru-RU" sz="2000">
              <a:latin typeface="Times New Roman"/>
              <a:ea typeface="Calibri"/>
              <a:cs typeface="Calibri"/>
            </a:endParaRPr>
          </a:p>
          <a:p>
            <a:pPr marL="0" indent="0">
              <a:buNone/>
            </a:pPr>
            <a:endParaRPr lang="ru-RU" sz="2000" dirty="0">
              <a:solidFill>
                <a:srgbClr val="333333"/>
              </a:solidFill>
              <a:ea typeface="Calibri"/>
              <a:cs typeface="Calibri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9" y="0"/>
            <a:ext cx="815001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6764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ea typeface="Calibri Light"/>
                <a:cs typeface="Calibri Light"/>
              </a:rPr>
              <a:t>38.03.05 "Бизнес-информатика"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Прием в 2025 году на очную форму обучения: </a:t>
            </a:r>
            <a:r>
              <a:rPr lang="ru-RU" dirty="0" smtClean="0">
                <a:solidFill>
                  <a:srgbClr val="FF0000"/>
                </a:solidFill>
              </a:rPr>
              <a:t>18 </a:t>
            </a:r>
            <a:r>
              <a:rPr lang="ru-RU" dirty="0" smtClean="0"/>
              <a:t>мест (платно)</a:t>
            </a:r>
          </a:p>
          <a:p>
            <a:r>
              <a:rPr lang="ru-RU" dirty="0" smtClean="0"/>
              <a:t>Прием в 2025 году на очно-заочную форму обучения: </a:t>
            </a:r>
            <a:r>
              <a:rPr lang="ru-RU" dirty="0" smtClean="0">
                <a:solidFill>
                  <a:srgbClr val="FF0000"/>
                </a:solidFill>
              </a:rPr>
              <a:t>18</a:t>
            </a:r>
            <a:r>
              <a:rPr lang="ru-RU" dirty="0" smtClean="0"/>
              <a:t> мест (платно)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82" y="138157"/>
            <a:ext cx="815001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1630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Направление 41.03.04 «Политология»</a:t>
            </a:r>
            <a:endParaRPr lang="ru-RU" b="1" dirty="0">
              <a:solidFill>
                <a:srgbClr val="FF0000"/>
              </a:solidFill>
              <a:cs typeface="Calibri Ligh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ru-RU" sz="3200" dirty="0"/>
              <a:t>Данное направление реализует подготовку бакалавров по профилю «Управление политическими процессами» </a:t>
            </a:r>
          </a:p>
          <a:p>
            <a:r>
              <a:rPr lang="ru-RU" sz="3200" dirty="0"/>
              <a:t>Тип(ы) задач профессиональной деятельности – организационно-управленческий</a:t>
            </a:r>
          </a:p>
          <a:p>
            <a:r>
              <a:rPr lang="ru-RU" sz="3200" dirty="0">
                <a:cs typeface="Calibri" panose="020F0502020204030204"/>
              </a:rPr>
              <a:t>Условия поступления: </a:t>
            </a:r>
            <a:r>
              <a:rPr lang="ru-RU" sz="3200" b="1" u="sng" dirty="0">
                <a:cs typeface="Calibri" panose="020F0502020204030204"/>
              </a:rPr>
              <a:t>только очно</a:t>
            </a:r>
            <a:r>
              <a:rPr lang="ru-RU" sz="3200" dirty="0">
                <a:cs typeface="Calibri" panose="020F0502020204030204"/>
              </a:rPr>
              <a:t>, </a:t>
            </a:r>
            <a:endParaRPr lang="ru-RU" sz="3200" dirty="0" smtClean="0">
              <a:cs typeface="Calibri" panose="020F0502020204030204"/>
            </a:endParaRPr>
          </a:p>
          <a:p>
            <a:r>
              <a:rPr lang="ru-RU" sz="3200" dirty="0" smtClean="0">
                <a:solidFill>
                  <a:srgbClr val="FF0000"/>
                </a:solidFill>
                <a:cs typeface="Calibri" panose="020F0502020204030204"/>
              </a:rPr>
              <a:t>Бюджетных </a:t>
            </a:r>
            <a:r>
              <a:rPr lang="ru-RU" sz="3200" dirty="0">
                <a:solidFill>
                  <a:srgbClr val="FF0000"/>
                </a:solidFill>
                <a:cs typeface="Calibri" panose="020F0502020204030204"/>
              </a:rPr>
              <a:t>мест </a:t>
            </a:r>
            <a:r>
              <a:rPr lang="ru-RU" sz="3200" dirty="0" smtClean="0">
                <a:solidFill>
                  <a:srgbClr val="FF0000"/>
                </a:solidFill>
                <a:cs typeface="Calibri" panose="020F0502020204030204"/>
              </a:rPr>
              <a:t>на </a:t>
            </a:r>
            <a:r>
              <a:rPr lang="ru-RU" sz="3200" dirty="0" err="1" smtClean="0">
                <a:solidFill>
                  <a:srgbClr val="FF0000"/>
                </a:solidFill>
                <a:cs typeface="Calibri" panose="020F0502020204030204"/>
              </a:rPr>
              <a:t>бакалавриате</a:t>
            </a:r>
            <a:r>
              <a:rPr lang="ru-RU" sz="3200" dirty="0" smtClean="0">
                <a:solidFill>
                  <a:srgbClr val="FF0000"/>
                </a:solidFill>
                <a:cs typeface="Calibri" panose="020F0502020204030204"/>
              </a:rPr>
              <a:t> в </a:t>
            </a:r>
            <a:r>
              <a:rPr lang="ru-RU" sz="3200" dirty="0">
                <a:solidFill>
                  <a:srgbClr val="FF0000"/>
                </a:solidFill>
                <a:cs typeface="Calibri" panose="020F0502020204030204"/>
              </a:rPr>
              <a:t>2025г</a:t>
            </a:r>
            <a:r>
              <a:rPr lang="ru-RU" sz="3200" dirty="0" smtClean="0">
                <a:solidFill>
                  <a:srgbClr val="FF0000"/>
                </a:solidFill>
                <a:cs typeface="Calibri" panose="020F0502020204030204"/>
              </a:rPr>
              <a:t>.-12</a:t>
            </a:r>
          </a:p>
          <a:p>
            <a:r>
              <a:rPr lang="ru-RU" sz="3200" dirty="0" smtClean="0">
                <a:solidFill>
                  <a:srgbClr val="FF0000"/>
                </a:solidFill>
                <a:cs typeface="Calibri" panose="020F0502020204030204"/>
              </a:rPr>
              <a:t>Платных мест на </a:t>
            </a:r>
            <a:r>
              <a:rPr lang="ru-RU" sz="3200" dirty="0" err="1" smtClean="0">
                <a:solidFill>
                  <a:srgbClr val="FF0000"/>
                </a:solidFill>
                <a:cs typeface="Calibri" panose="020F0502020204030204"/>
              </a:rPr>
              <a:t>бакалавриате</a:t>
            </a:r>
            <a:r>
              <a:rPr lang="ru-RU" sz="3200" dirty="0" smtClean="0">
                <a:solidFill>
                  <a:srgbClr val="FF0000"/>
                </a:solidFill>
                <a:cs typeface="Calibri" panose="020F0502020204030204"/>
              </a:rPr>
              <a:t> в 2025 г. - 20</a:t>
            </a:r>
            <a:endParaRPr lang="ru-RU" sz="3200" dirty="0">
              <a:cs typeface="Calibri" panose="020F0502020204030204"/>
            </a:endParaRPr>
          </a:p>
        </p:txBody>
      </p:sp>
      <p:pic>
        <p:nvPicPr>
          <p:cNvPr id="5" name="Рисунок 4" descr="Изображение выглядит как искусство, символ, Симметрия, дизайн&#10;&#10;Автоматически созданное описание">
            <a:extLst>
              <a:ext uri="{FF2B5EF4-FFF2-40B4-BE49-F238E27FC236}">
                <a16:creationId xmlns="" xmlns:a16="http://schemas.microsoft.com/office/drawing/2014/main" id="{D6BCDCC0-278C-9D13-ED23-EDBBDFA0B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07" y="488363"/>
            <a:ext cx="810838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609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Образовательные программы для бакалавров-2025</a:t>
            </a:r>
            <a:endParaRPr lang="ru-RU" b="1" dirty="0">
              <a:solidFill>
                <a:srgbClr val="FF0000"/>
              </a:solidFill>
              <a:cs typeface="Calibri Ligh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ru-RU" sz="3200" b="1" dirty="0"/>
              <a:t>Направление 38.03.01 "Экономика" (3 профиля)</a:t>
            </a:r>
            <a:endParaRPr lang="ru-RU" sz="3200" dirty="0">
              <a:cs typeface="Calibri"/>
            </a:endParaRPr>
          </a:p>
          <a:p>
            <a:r>
              <a:rPr lang="ru-RU" sz="3200" b="1" dirty="0"/>
              <a:t>Направление 38.03.02 "Менеджмент" (2 профиля)</a:t>
            </a:r>
            <a:endParaRPr lang="ru-RU" sz="3200" dirty="0">
              <a:cs typeface="Calibri"/>
            </a:endParaRPr>
          </a:p>
          <a:p>
            <a:r>
              <a:rPr lang="ru-RU" sz="3200" b="1" dirty="0"/>
              <a:t>Направление 38.03.04 "Государственное и муниципальное управление" (1 профиль)</a:t>
            </a:r>
            <a:endParaRPr lang="ru-RU" sz="3200" b="1" dirty="0">
              <a:cs typeface="Calibri"/>
            </a:endParaRPr>
          </a:p>
          <a:p>
            <a:r>
              <a:rPr lang="ru-RU" sz="3200" b="1" dirty="0">
                <a:cs typeface="Calibri"/>
              </a:rPr>
              <a:t>Направление 38.03.05 "Бизнес-информатика" (1 профиль)</a:t>
            </a:r>
          </a:p>
          <a:p>
            <a:r>
              <a:rPr lang="ru-RU" sz="3200" b="1" dirty="0"/>
              <a:t>Направление 41.03.04 "Политология" (1 профиль)</a:t>
            </a:r>
            <a:endParaRPr lang="ru-RU" sz="3200" b="1" dirty="0">
              <a:cs typeface="Calibri" panose="020F0502020204030204"/>
            </a:endParaRPr>
          </a:p>
          <a:p>
            <a:pPr marL="0" indent="0">
              <a:buNone/>
            </a:pPr>
            <a:endParaRPr lang="ru-RU" sz="3200" b="1" dirty="0">
              <a:cs typeface="Calibri" panose="020F0502020204030204"/>
            </a:endParaRPr>
          </a:p>
          <a:p>
            <a:pPr>
              <a:buNone/>
            </a:pPr>
            <a:r>
              <a:rPr lang="ru-RU" dirty="0"/>
              <a:t>Срок обучения на очной форме - 4 года, </a:t>
            </a:r>
          </a:p>
          <a:p>
            <a:pPr>
              <a:buNone/>
            </a:pPr>
            <a:r>
              <a:rPr lang="ru-RU" dirty="0"/>
              <a:t>на очно-заочной – 4,5 года.</a:t>
            </a:r>
            <a:endParaRPr lang="ru-RU"/>
          </a:p>
        </p:txBody>
      </p:sp>
      <p:pic>
        <p:nvPicPr>
          <p:cNvPr id="5" name="Рисунок 4" descr="Изображение выглядит как символ, искусство, Симметрия, дизайн&#10;&#10;Автоматически созданное описание">
            <a:extLst>
              <a:ext uri="{FF2B5EF4-FFF2-40B4-BE49-F238E27FC236}">
                <a16:creationId xmlns="" xmlns:a16="http://schemas.microsoft.com/office/drawing/2014/main" id="{6E34241E-D761-E295-9126-9511B5CD29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32247"/>
            <a:ext cx="815001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0492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8CE297D-8E6B-4C7C-A491-5A84BB4B4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Все уровни высшего образования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2F57F2EB-5C93-4A5F-B205-21261B7031FF}"/>
              </a:ext>
            </a:extLst>
          </p:cNvPr>
          <p:cNvSpPr/>
          <p:nvPr/>
        </p:nvSpPr>
        <p:spPr>
          <a:xfrm>
            <a:off x="452583" y="2309091"/>
            <a:ext cx="3278908" cy="331177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Бакалавриат</a:t>
            </a:r>
          </a:p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41.03.04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24184CC2-FDCE-48F4-A3CB-CFE4A7EBAA84}"/>
              </a:ext>
            </a:extLst>
          </p:cNvPr>
          <p:cNvSpPr/>
          <p:nvPr/>
        </p:nvSpPr>
        <p:spPr>
          <a:xfrm>
            <a:off x="4500281" y="2267527"/>
            <a:ext cx="3182471" cy="331694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Магистратура</a:t>
            </a: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41.04.04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E9976622-1CB6-473D-8F30-E73106A62471}"/>
              </a:ext>
            </a:extLst>
          </p:cNvPr>
          <p:cNvSpPr/>
          <p:nvPr/>
        </p:nvSpPr>
        <p:spPr>
          <a:xfrm>
            <a:off x="8451543" y="2196351"/>
            <a:ext cx="3287873" cy="331694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Аспирантура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5.5.1. Теория и история политики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5.5.2. Политические институты, процессы, технологии</a:t>
            </a:r>
          </a:p>
        </p:txBody>
      </p:sp>
      <p:sp>
        <p:nvSpPr>
          <p:cNvPr id="3" name="Стрелка: вправо 2">
            <a:extLst>
              <a:ext uri="{FF2B5EF4-FFF2-40B4-BE49-F238E27FC236}">
                <a16:creationId xmlns="" xmlns:a16="http://schemas.microsoft.com/office/drawing/2014/main" id="{843B9ED3-6CC9-4597-B73D-FADD5EB301B8}"/>
              </a:ext>
            </a:extLst>
          </p:cNvPr>
          <p:cNvSpPr/>
          <p:nvPr/>
        </p:nvSpPr>
        <p:spPr>
          <a:xfrm>
            <a:off x="3731491" y="3749964"/>
            <a:ext cx="768791" cy="7340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: вправо 6">
            <a:extLst>
              <a:ext uri="{FF2B5EF4-FFF2-40B4-BE49-F238E27FC236}">
                <a16:creationId xmlns="" xmlns:a16="http://schemas.microsoft.com/office/drawing/2014/main" id="{80E79FBB-A128-4FEF-940F-2E0CCB2BB5AE}"/>
              </a:ext>
            </a:extLst>
          </p:cNvPr>
          <p:cNvSpPr/>
          <p:nvPr/>
        </p:nvSpPr>
        <p:spPr>
          <a:xfrm>
            <a:off x="7682753" y="3851564"/>
            <a:ext cx="768790" cy="6171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 descr="Изображение выглядит как искусство, символ, Симметрия, дизайн&#10;&#10;Автоматически созданное описание">
            <a:extLst>
              <a:ext uri="{FF2B5EF4-FFF2-40B4-BE49-F238E27FC236}">
                <a16:creationId xmlns="" xmlns:a16="http://schemas.microsoft.com/office/drawing/2014/main" id="{4B0CDF4D-B763-6F2B-FA5E-6E1AF1003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07" y="488363"/>
            <a:ext cx="810838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6489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5496AA3-99D6-446F-ACE9-7E2D7FDCC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Базы</a:t>
            </a:r>
            <a:r>
              <a:rPr lang="ru-RU" b="1" dirty="0"/>
              <a:t> </a:t>
            </a:r>
            <a:r>
              <a:rPr lang="ru-RU" b="1" dirty="0">
                <a:solidFill>
                  <a:srgbClr val="FF0000"/>
                </a:solidFill>
              </a:rPr>
              <a:t>практик для студентов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="" xmlns:a16="http://schemas.microsoft.com/office/drawing/2014/main" id="{8FA09AB6-2276-41A5-B9B0-B2F6CB738CF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44674" y="1847263"/>
          <a:ext cx="11120329" cy="4405312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1120329">
                  <a:extLst>
                    <a:ext uri="{9D8B030D-6E8A-4147-A177-3AD203B41FA5}">
                      <a16:colId xmlns="" xmlns:a16="http://schemas.microsoft.com/office/drawing/2014/main" val="3008058988"/>
                    </a:ext>
                  </a:extLst>
                </a:gridCol>
              </a:tblGrid>
              <a:tr h="55066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Правительство Тверской области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394628229"/>
                  </a:ext>
                </a:extLst>
              </a:tr>
              <a:tr h="55066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Законодательное Собрание Тверской области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84880218"/>
                  </a:ext>
                </a:extLst>
              </a:tr>
              <a:tr h="55066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Государственный орган Уполномоченный по правам человека в Тверской области и его аппарат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09612870"/>
                  </a:ext>
                </a:extLst>
              </a:tr>
              <a:tr h="55066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Государственный орган Уполномоченный по правам предпринимателей в Тверской области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68810949"/>
                  </a:ext>
                </a:extLst>
              </a:tr>
              <a:tr h="55066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Тверская городская Дума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16784384"/>
                  </a:ext>
                </a:extLst>
              </a:tr>
              <a:tr h="55066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ГАУ РИА «Верхневолжье»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71835453"/>
                  </a:ext>
                </a:extLst>
              </a:tr>
              <a:tr h="55066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Политические партии («Единая Россия», КПРФ, ЛДПР, Новые люди)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79551939"/>
                  </a:ext>
                </a:extLst>
              </a:tr>
              <a:tr h="55066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Избирательная комиссия Тверской области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583382052"/>
                  </a:ext>
                </a:extLst>
              </a:tr>
            </a:tbl>
          </a:graphicData>
        </a:graphic>
      </p:graphicFrame>
      <p:pic>
        <p:nvPicPr>
          <p:cNvPr id="4" name="Рисунок 3" descr="Изображение выглядит как искусство, символ, Симметрия, дизайн&#10;&#10;Автоматически созданное описание">
            <a:extLst>
              <a:ext uri="{FF2B5EF4-FFF2-40B4-BE49-F238E27FC236}">
                <a16:creationId xmlns="" xmlns:a16="http://schemas.microsoft.com/office/drawing/2014/main" id="{79870347-7E8D-16C0-F22E-0C2BED384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07" y="488363"/>
            <a:ext cx="810838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2300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2D08848-F1C5-205E-7229-1221D3A79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7762" y="365125"/>
            <a:ext cx="10206038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ea typeface="+mj-lt"/>
                <a:cs typeface="+mj-lt"/>
              </a:rPr>
              <a:t/>
            </a:r>
            <a:br>
              <a:rPr lang="ru-RU" dirty="0">
                <a:ea typeface="+mj-lt"/>
                <a:cs typeface="+mj-lt"/>
              </a:rPr>
            </a:br>
            <a:r>
              <a:rPr lang="ru-RU" dirty="0">
                <a:solidFill>
                  <a:srgbClr val="FF0000"/>
                </a:solidFill>
                <a:ea typeface="+mj-lt"/>
                <a:cs typeface="+mj-lt"/>
              </a:rPr>
              <a:t>Сферы деятельности выпускников-политологов</a:t>
            </a:r>
          </a:p>
          <a:p>
            <a:endParaRPr lang="ru-RU" dirty="0">
              <a:solidFill>
                <a:srgbClr val="FF0000"/>
              </a:solidFill>
              <a:cs typeface="Calibri Ligh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CE4D7C6-62D7-E7E2-AB41-6B039E2D07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357" y="1825625"/>
            <a:ext cx="11741942" cy="483949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dirty="0">
                <a:latin typeface="Arial"/>
                <a:cs typeface="Arial"/>
              </a:rPr>
              <a:t>Образование и наука (в сфере научных исследований по тематике политической науки); </a:t>
            </a:r>
            <a:endParaRPr lang="en-US">
              <a:latin typeface="Arial"/>
              <a:cs typeface="Arial"/>
            </a:endParaRPr>
          </a:p>
          <a:p>
            <a:r>
              <a:rPr lang="ru-RU" dirty="0">
                <a:latin typeface="Arial"/>
                <a:cs typeface="Arial"/>
              </a:rPr>
              <a:t>Связь, информационные и коммуникационные технологии (в сферах: продвижения и распространения продукции политических средств массовой информации; управления политико-информационными ресурсами в информационно-телекоммуникационной сети «Интернет»); </a:t>
            </a:r>
            <a:endParaRPr lang="en-US">
              <a:latin typeface="Arial"/>
              <a:cs typeface="Arial"/>
            </a:endParaRPr>
          </a:p>
          <a:p>
            <a:r>
              <a:rPr lang="ru-RU" dirty="0">
                <a:latin typeface="Arial"/>
                <a:cs typeface="Arial"/>
              </a:rPr>
              <a:t>Административно-управленческая и офисная деятельность;  </a:t>
            </a:r>
            <a:endParaRPr lang="en-US" dirty="0">
              <a:latin typeface="Arial"/>
              <a:cs typeface="Arial"/>
            </a:endParaRPr>
          </a:p>
          <a:p>
            <a:r>
              <a:rPr lang="ru-RU" dirty="0">
                <a:latin typeface="Arial"/>
                <a:cs typeface="Arial"/>
              </a:rPr>
              <a:t>Средства массовой информации, издательство и полиграфия .</a:t>
            </a:r>
            <a:endParaRPr lang="en-US" dirty="0">
              <a:latin typeface="Arial"/>
              <a:cs typeface="Arial"/>
            </a:endParaRPr>
          </a:p>
          <a:p>
            <a:endParaRPr lang="ru-RU" dirty="0">
              <a:cs typeface="Calibri"/>
            </a:endParaRPr>
          </a:p>
        </p:txBody>
      </p:sp>
      <p:pic>
        <p:nvPicPr>
          <p:cNvPr id="5" name="Рисунок 4" descr="Изображение выглядит как искусство, символ, Симметрия, дизайн&#10;&#10;Автоматически созданное описание">
            <a:extLst>
              <a:ext uri="{FF2B5EF4-FFF2-40B4-BE49-F238E27FC236}">
                <a16:creationId xmlns="" xmlns:a16="http://schemas.microsoft.com/office/drawing/2014/main" id="{AE936330-D515-7C87-280E-CF2237A532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07" y="488363"/>
            <a:ext cx="810838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9853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3481" y="365125"/>
            <a:ext cx="10170319" cy="1325563"/>
          </a:xfrm>
        </p:spPr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Сферы профессиональной деятельности выпускников-политологов</a:t>
            </a:r>
            <a:endParaRPr lang="ru-RU" dirty="0">
              <a:solidFill>
                <a:srgbClr val="FF0000"/>
              </a:solidFill>
              <a:cs typeface="Calibri Ligh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Административно-управленческая и офисная деятельность (в сфере информационно-аналитического обеспечения и оперативного управления персоналом организаций любой организационно-правовой формы и в любых видах экономической деятельности); </a:t>
            </a:r>
          </a:p>
          <a:p>
            <a:r>
              <a:rPr lang="ru-RU" dirty="0"/>
              <a:t>Сервис, оказание услуг населению (торговля, техническое обслуживание, ремонт, предоставление персональных услуг, услуги гостеприимства, общественное питание и прочее) (в сфере оказания профессиональных услуг населению в поиске работы и трудоустройстве, обучении и повышении квалификации); </a:t>
            </a:r>
          </a:p>
          <a:p>
            <a:r>
              <a:rPr lang="ru-RU" dirty="0"/>
              <a:t>Сфера консалтинга </a:t>
            </a:r>
          </a:p>
        </p:txBody>
      </p:sp>
      <p:pic>
        <p:nvPicPr>
          <p:cNvPr id="5" name="Рисунок 4" descr="Изображение выглядит как искусство, символ, Симметрия, дизайн&#10;&#10;Автоматически созданное описание">
            <a:extLst>
              <a:ext uri="{FF2B5EF4-FFF2-40B4-BE49-F238E27FC236}">
                <a16:creationId xmlns="" xmlns:a16="http://schemas.microsoft.com/office/drawing/2014/main" id="{0142B374-488B-D573-D3DB-B3436A857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07" y="488363"/>
            <a:ext cx="810838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2592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4539BF6-81C7-4E1C-A0B6-32241B8A5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3528" y="365126"/>
            <a:ext cx="9340272" cy="7894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Выпускники направления "Политология": государственная служба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F03E6830-36E1-4212-A143-07BCF8F6E0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1791" y="1727632"/>
            <a:ext cx="2650344" cy="35370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A3C74A6-95BB-4465-ABBE-4607E8FA6E83}"/>
              </a:ext>
            </a:extLst>
          </p:cNvPr>
          <p:cNvSpPr txBox="1"/>
          <p:nvPr/>
        </p:nvSpPr>
        <p:spPr>
          <a:xfrm>
            <a:off x="285696" y="5292545"/>
            <a:ext cx="32509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Александров Андрей Александрович</a:t>
            </a:r>
          </a:p>
          <a:p>
            <a:r>
              <a:rPr lang="ru-RU" dirty="0"/>
              <a:t>Министр региональной политики Тверской области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11C23E86-5D40-4A6A-BEBA-F8F767A0F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0737" y="1250567"/>
            <a:ext cx="2556720" cy="37463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0D41525-C008-4712-8F2C-3F5B4F8CD0DB}"/>
              </a:ext>
            </a:extLst>
          </p:cNvPr>
          <p:cNvSpPr txBox="1"/>
          <p:nvPr/>
        </p:nvSpPr>
        <p:spPr>
          <a:xfrm>
            <a:off x="7981971" y="5264727"/>
            <a:ext cx="37482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Панцхава</a:t>
            </a:r>
            <a:r>
              <a:rPr lang="ru-RU" dirty="0"/>
              <a:t> Георгий </a:t>
            </a:r>
            <a:r>
              <a:rPr lang="ru-RU" dirty="0" err="1"/>
              <a:t>Елгуджович</a:t>
            </a:r>
            <a:endParaRPr lang="ru-RU" dirty="0"/>
          </a:p>
          <a:p>
            <a:r>
              <a:rPr lang="ru-RU" dirty="0"/>
              <a:t>Заместитель главы администрации</a:t>
            </a:r>
          </a:p>
          <a:p>
            <a:r>
              <a:rPr lang="ru-RU" dirty="0"/>
              <a:t>Пролетарского района Тверской области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F4C1F36E-B214-4465-80D6-D65F21F738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5031" y="1154546"/>
            <a:ext cx="1950889" cy="3682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BD7D121-6B42-44F6-87BE-F091DA64CE45}"/>
              </a:ext>
            </a:extLst>
          </p:cNvPr>
          <p:cNvSpPr txBox="1"/>
          <p:nvPr/>
        </p:nvSpPr>
        <p:spPr>
          <a:xfrm>
            <a:off x="3962399" y="4996873"/>
            <a:ext cx="31680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Панца</a:t>
            </a:r>
            <a:r>
              <a:rPr lang="ru-RU" dirty="0"/>
              <a:t> Роман Андреевич, руководитель сектора </a:t>
            </a:r>
          </a:p>
          <a:p>
            <a:r>
              <a:rPr lang="ru-RU" dirty="0"/>
              <a:t>Патриотического воспитания </a:t>
            </a:r>
          </a:p>
          <a:p>
            <a:r>
              <a:rPr lang="ru-RU" dirty="0"/>
              <a:t>Министерства молодежной политики Тверской области </a:t>
            </a:r>
          </a:p>
        </p:txBody>
      </p:sp>
      <p:pic>
        <p:nvPicPr>
          <p:cNvPr id="5" name="Рисунок 4" descr="Изображение выглядит как искусство, символ, Симметрия, дизайн&#10;&#10;Автоматически созданное описание">
            <a:extLst>
              <a:ext uri="{FF2B5EF4-FFF2-40B4-BE49-F238E27FC236}">
                <a16:creationId xmlns="" xmlns:a16="http://schemas.microsoft.com/office/drawing/2014/main" id="{5A9B1370-70F7-8435-2633-E39DBCE582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807" y="488363"/>
            <a:ext cx="810838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6095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8AA4A63-C03C-4424-BE72-C897ABC20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2456" y="365125"/>
            <a:ext cx="9145980" cy="1112693"/>
          </a:xfrm>
        </p:spPr>
        <p:txBody>
          <a:bodyPr>
            <a:normAutofit/>
          </a:bodyPr>
          <a:lstStyle/>
          <a:p>
            <a:pPr algn="ctr"/>
            <a:r>
              <a:rPr lang="ru-RU" sz="2800" b="1">
                <a:solidFill>
                  <a:srgbClr val="FF0000"/>
                </a:solidFill>
              </a:rPr>
              <a:t>Выпускники направления "Политология": политические партии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A33F1F71-D0B4-44AB-8037-0AAD28BDAE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54874" y="1329375"/>
            <a:ext cx="2739099" cy="41024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9D6A916-63E9-4E95-B967-D5AA5F891487}"/>
              </a:ext>
            </a:extLst>
          </p:cNvPr>
          <p:cNvSpPr txBox="1"/>
          <p:nvPr/>
        </p:nvSpPr>
        <p:spPr>
          <a:xfrm>
            <a:off x="7225052" y="5572640"/>
            <a:ext cx="3694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Соколов Владислав Владиславович, </a:t>
            </a:r>
            <a:r>
              <a:rPr lang="ru-RU" dirty="0" err="1"/>
              <a:t>политконсультант</a:t>
            </a:r>
            <a:r>
              <a:rPr lang="ru-RU" dirty="0"/>
              <a:t> ЛДПР (Москва)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822F4022-7915-4A3F-B6E5-85B9F2DCAC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2294" y="1615436"/>
            <a:ext cx="2409680" cy="34424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BF245D3-D02E-44D4-BAEE-4AA2711C572A}"/>
              </a:ext>
            </a:extLst>
          </p:cNvPr>
          <p:cNvSpPr txBox="1"/>
          <p:nvPr/>
        </p:nvSpPr>
        <p:spPr>
          <a:xfrm>
            <a:off x="1357745" y="5057836"/>
            <a:ext cx="36945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Шишков Сергей Викторович,</a:t>
            </a:r>
          </a:p>
          <a:p>
            <a:r>
              <a:rPr lang="ru-RU" dirty="0"/>
              <a:t>Член комитета КПРФ Тверской области, депутат Тверской городской Думы (2008–2022)</a:t>
            </a:r>
          </a:p>
        </p:txBody>
      </p:sp>
      <p:pic>
        <p:nvPicPr>
          <p:cNvPr id="6" name="Рисунок 5" descr="Изображение выглядит как искусство, символ, Симметрия, дизайн&#10;&#10;Автоматически созданное описание">
            <a:extLst>
              <a:ext uri="{FF2B5EF4-FFF2-40B4-BE49-F238E27FC236}">
                <a16:creationId xmlns="" xmlns:a16="http://schemas.microsoft.com/office/drawing/2014/main" id="{F04E1978-35BA-A47E-94A8-5D22D4C0AA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807" y="488363"/>
            <a:ext cx="810838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2354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B9B75A7-9D6B-833C-BED8-517FEBFBD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3188"/>
            <a:ext cx="10515600" cy="15875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ea typeface="+mj-lt"/>
                <a:cs typeface="+mj-lt"/>
              </a:rPr>
              <a:t/>
            </a:r>
            <a:br>
              <a:rPr lang="ru-RU" sz="4000" dirty="0">
                <a:ea typeface="+mj-lt"/>
                <a:cs typeface="+mj-lt"/>
              </a:rPr>
            </a:br>
            <a:r>
              <a:rPr lang="ru-RU" b="1" dirty="0">
                <a:solidFill>
                  <a:srgbClr val="FF0000"/>
                </a:solidFill>
                <a:ea typeface="+mj-lt"/>
                <a:cs typeface="+mj-lt"/>
              </a:rPr>
              <a:t>Специальность 38.05.01 «Экономическая безопасность»</a:t>
            </a:r>
          </a:p>
          <a:p>
            <a:endParaRPr lang="ru-RU" dirty="0">
              <a:cs typeface="Calibri Ligh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CA13366-15D4-34EB-71FB-03496D4C21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263" y="1825625"/>
            <a:ext cx="11777661" cy="48037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b="1" dirty="0">
                <a:latin typeface="Arial"/>
                <a:cs typeface="Arial"/>
              </a:rPr>
              <a:t>Область профессиональной деятельности выпускников: </a:t>
            </a:r>
            <a:r>
              <a:rPr lang="ru-RU" dirty="0">
                <a:latin typeface="Arial"/>
                <a:cs typeface="Arial"/>
              </a:rPr>
              <a:t> </a:t>
            </a:r>
            <a:endParaRPr lang="en-US" sz="2400" dirty="0">
              <a:latin typeface="Arial"/>
              <a:cs typeface="Arial"/>
            </a:endParaRPr>
          </a:p>
          <a:p>
            <a:r>
              <a:rPr lang="ru-RU" sz="2400" dirty="0">
                <a:latin typeface="Arial"/>
                <a:cs typeface="Arial"/>
              </a:rPr>
              <a:t>1)обеспечение экономической безопасности общества, государства и личности, субъектов экономической деятельности; </a:t>
            </a:r>
            <a:endParaRPr lang="en-US" sz="2400">
              <a:latin typeface="Arial"/>
              <a:cs typeface="Arial"/>
            </a:endParaRPr>
          </a:p>
          <a:p>
            <a:r>
              <a:rPr lang="ru-RU" sz="2400" dirty="0">
                <a:latin typeface="Arial"/>
                <a:cs typeface="Arial"/>
              </a:rPr>
              <a:t>2) обеспечение законности и правопорядка в сфере экономики; </a:t>
            </a:r>
            <a:endParaRPr lang="en-US" sz="2400" dirty="0">
              <a:latin typeface="Arial"/>
              <a:cs typeface="Arial"/>
            </a:endParaRPr>
          </a:p>
          <a:p>
            <a:r>
              <a:rPr lang="ru-RU" sz="2400" dirty="0">
                <a:latin typeface="Arial"/>
                <a:cs typeface="Arial"/>
              </a:rPr>
              <a:t>3)судебно-экспертная деятельность по обеспечению судопроизводства, предупреждения, раскрытия и расследования правонарушений в сфере экономики; </a:t>
            </a:r>
            <a:endParaRPr lang="en-US" sz="2400" dirty="0">
              <a:latin typeface="Arial"/>
              <a:cs typeface="Arial"/>
            </a:endParaRPr>
          </a:p>
          <a:p>
            <a:r>
              <a:rPr lang="ru-RU" sz="2400" dirty="0">
                <a:latin typeface="Arial"/>
                <a:cs typeface="Arial"/>
              </a:rPr>
              <a:t>4)экономическая, социально-экономическая деятельность хозяйствующих субъектов, экономических, финансовых, производственно-экономических и аналитических служб организаций, государственных и муниципальных органов власти, конкурентная разведка;</a:t>
            </a:r>
            <a:endParaRPr lang="en-US" sz="2400">
              <a:latin typeface="Arial"/>
              <a:cs typeface="Arial"/>
            </a:endParaRPr>
          </a:p>
          <a:p>
            <a:r>
              <a:rPr lang="ru-RU" sz="2400" dirty="0">
                <a:latin typeface="Arial"/>
                <a:cs typeface="Arial"/>
              </a:rPr>
              <a:t> 5)экономическое образование </a:t>
            </a:r>
            <a:endParaRPr lang="en-US" sz="2400" dirty="0">
              <a:latin typeface="Arial"/>
              <a:cs typeface="Arial"/>
            </a:endParaRPr>
          </a:p>
          <a:p>
            <a:endParaRPr lang="ru-RU" dirty="0">
              <a:cs typeface="Calibri"/>
            </a:endParaRPr>
          </a:p>
        </p:txBody>
      </p:sp>
      <p:pic>
        <p:nvPicPr>
          <p:cNvPr id="5" name="Рисунок 4" descr="Изображение выглядит как искусство, символ, Симметрия, дизайн&#10;&#10;Автоматически созданное описание">
            <a:extLst>
              <a:ext uri="{FF2B5EF4-FFF2-40B4-BE49-F238E27FC236}">
                <a16:creationId xmlns="" xmlns:a16="http://schemas.microsoft.com/office/drawing/2014/main" id="{EB883CB7-C2AB-E936-B814-5E831A4B2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07" y="488363"/>
            <a:ext cx="810838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5281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16D885B-FF30-39CB-AD1F-E7EF75E62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4626"/>
            <a:ext cx="10515600" cy="1516062"/>
          </a:xfrm>
        </p:spPr>
        <p:txBody>
          <a:bodyPr/>
          <a:lstStyle/>
          <a:p>
            <a:pPr algn="ctr"/>
            <a:r>
              <a:rPr lang="ru-RU" sz="4000" b="1" dirty="0">
                <a:solidFill>
                  <a:srgbClr val="FF0000"/>
                </a:solidFill>
                <a:cs typeface="Calibri Light"/>
              </a:rPr>
              <a:t>Специальность 38.05.01 «Экономическая безопасность»</a:t>
            </a:r>
            <a:endParaRPr lang="ru-RU" sz="4000" dirty="0">
              <a:solidFill>
                <a:srgbClr val="FF0000"/>
              </a:solidFill>
              <a:cs typeface="Calibri Light"/>
            </a:endParaRPr>
          </a:p>
          <a:p>
            <a:endParaRPr lang="ru-RU" dirty="0">
              <a:cs typeface="Calibri Ligh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C14689E-B013-32B8-31A3-176F7E31F9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ru-RU" b="1" dirty="0">
              <a:latin typeface="Arial"/>
              <a:cs typeface="Arial"/>
            </a:endParaRPr>
          </a:p>
          <a:p>
            <a:r>
              <a:rPr lang="ru-RU" b="1" dirty="0">
                <a:latin typeface="Arial"/>
                <a:cs typeface="Arial"/>
              </a:rPr>
              <a:t>Специализация: </a:t>
            </a:r>
            <a:r>
              <a:rPr lang="ru-RU" b="1" dirty="0" smtClean="0">
                <a:latin typeface="Arial"/>
                <a:cs typeface="Arial"/>
              </a:rPr>
              <a:t>«</a:t>
            </a:r>
            <a:r>
              <a:rPr lang="ru-RU" b="1" i="1" dirty="0" smtClean="0">
                <a:latin typeface="Arial"/>
                <a:cs typeface="Arial"/>
              </a:rPr>
              <a:t>Управление </a:t>
            </a:r>
            <a:r>
              <a:rPr lang="ru-RU" b="1" i="1" dirty="0">
                <a:latin typeface="Arial"/>
                <a:cs typeface="Arial"/>
              </a:rPr>
              <a:t>экономической безопасностью хозяйствующих </a:t>
            </a:r>
            <a:r>
              <a:rPr lang="ru-RU" b="1" i="1" dirty="0" smtClean="0">
                <a:latin typeface="Arial"/>
                <a:cs typeface="Arial"/>
              </a:rPr>
              <a:t>субъектов»</a:t>
            </a:r>
            <a:endParaRPr lang="ru-RU" b="1" i="1" dirty="0">
              <a:latin typeface="Arial"/>
              <a:cs typeface="Arial"/>
            </a:endParaRPr>
          </a:p>
          <a:p>
            <a:r>
              <a:rPr lang="ru-RU" b="1" dirty="0" smtClean="0">
                <a:latin typeface="Arial"/>
                <a:cs typeface="Arial"/>
              </a:rPr>
              <a:t>Виды </a:t>
            </a:r>
            <a:r>
              <a:rPr lang="ru-RU" b="1" dirty="0">
                <a:latin typeface="Arial"/>
                <a:cs typeface="Arial"/>
              </a:rPr>
              <a:t>профессиональной деятельности выпускника: </a:t>
            </a:r>
            <a:endParaRPr lang="ru-RU" b="1" dirty="0" smtClean="0">
              <a:latin typeface="Arial"/>
              <a:cs typeface="Arial"/>
            </a:endParaRPr>
          </a:p>
          <a:p>
            <a:r>
              <a:rPr lang="ru-RU" dirty="0" smtClean="0">
                <a:latin typeface="Arial"/>
                <a:cs typeface="Arial"/>
              </a:rPr>
              <a:t>Основной</a:t>
            </a:r>
            <a:r>
              <a:rPr lang="ru-RU" dirty="0">
                <a:latin typeface="Arial"/>
                <a:cs typeface="Arial"/>
              </a:rPr>
              <a:t>: расчетно-экономическая и проектно-экономическая; </a:t>
            </a:r>
            <a:endParaRPr lang="en-US" dirty="0">
              <a:latin typeface="Arial"/>
              <a:cs typeface="Arial"/>
            </a:endParaRPr>
          </a:p>
          <a:p>
            <a:r>
              <a:rPr lang="ru-RU" dirty="0">
                <a:latin typeface="Arial"/>
                <a:cs typeface="Arial"/>
              </a:rPr>
              <a:t>Дополнительная: научно-исследовательская.</a:t>
            </a:r>
            <a:endParaRPr lang="en-US" dirty="0">
              <a:latin typeface="Arial"/>
              <a:cs typeface="Arial"/>
            </a:endParaRPr>
          </a:p>
          <a:p>
            <a:endParaRPr lang="ru-RU" dirty="0">
              <a:cs typeface="Calibri"/>
            </a:endParaRPr>
          </a:p>
        </p:txBody>
      </p:sp>
      <p:pic>
        <p:nvPicPr>
          <p:cNvPr id="5" name="Рисунок 4" descr="Изображение выглядит как искусство, символ, Симметрия, дизайн&#10;&#10;Автоматически созданное описание">
            <a:extLst>
              <a:ext uri="{FF2B5EF4-FFF2-40B4-BE49-F238E27FC236}">
                <a16:creationId xmlns="" xmlns:a16="http://schemas.microsoft.com/office/drawing/2014/main" id="{35826961-57DB-5772-231B-4079F7368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07" y="488363"/>
            <a:ext cx="810838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7352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11D9682-2053-57AE-AA7F-FDBCCA4A7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cs typeface="Calibri Light"/>
              </a:rPr>
              <a:t>Конкурентные преимущества программы "Экономическая безопасность"</a:t>
            </a:r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A031985-46AC-26A4-51AC-309525688A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33100" cy="487203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z="3000" dirty="0">
                <a:latin typeface="Times New Roman"/>
                <a:cs typeface="Times New Roman"/>
              </a:rPr>
              <a:t>1)</a:t>
            </a:r>
            <a:r>
              <a:rPr lang="ru-RU" sz="3000" b="1" dirty="0">
                <a:latin typeface="Times New Roman"/>
                <a:cs typeface="Times New Roman"/>
              </a:rPr>
              <a:t> </a:t>
            </a:r>
            <a:r>
              <a:rPr lang="ru-RU" sz="3000" dirty="0">
                <a:latin typeface="Times New Roman"/>
                <a:cs typeface="Times New Roman"/>
              </a:rPr>
              <a:t>Специалитет (полное высшее образование 5 лет, полновесное высшее образование, не предусматривает последующего обучение в магистратуре);</a:t>
            </a:r>
            <a:endParaRPr lang="ru-RU" sz="3000">
              <a:cs typeface="Calibri" panose="020F0502020204030204"/>
            </a:endParaRPr>
          </a:p>
          <a:p>
            <a:r>
              <a:rPr lang="ru-RU" sz="3000" dirty="0">
                <a:latin typeface="Times New Roman"/>
                <a:cs typeface="Times New Roman"/>
              </a:rPr>
              <a:t>2) Междисциплинарный характер, </a:t>
            </a:r>
            <a:r>
              <a:rPr lang="ru-RU" sz="3000">
                <a:latin typeface="Times New Roman"/>
                <a:cs typeface="Times New Roman"/>
              </a:rPr>
              <a:t>сочетание экономики, менеджмента </a:t>
            </a:r>
            <a:r>
              <a:rPr lang="ru-RU" sz="3000" dirty="0">
                <a:latin typeface="Times New Roman"/>
                <a:cs typeface="Times New Roman"/>
              </a:rPr>
              <a:t>и юриспруденции;</a:t>
            </a:r>
            <a:endParaRPr lang="ru-RU" sz="3000" dirty="0">
              <a:latin typeface="Calibri"/>
              <a:cs typeface="Calibri"/>
            </a:endParaRPr>
          </a:p>
          <a:p>
            <a:r>
              <a:rPr lang="ru-RU" sz="3000" dirty="0">
                <a:latin typeface="Times New Roman"/>
                <a:cs typeface="Times New Roman"/>
              </a:rPr>
              <a:t>3) Высокий уровень квалификации преподавателей, занятия по профильным дисциплинам ведут доктора и кандидаты наук;</a:t>
            </a:r>
            <a:endParaRPr lang="ru-RU" sz="3000">
              <a:cs typeface="Calibri" panose="020F0502020204030204"/>
            </a:endParaRPr>
          </a:p>
          <a:p>
            <a:r>
              <a:rPr lang="ru-RU" sz="3000" dirty="0">
                <a:latin typeface="Times New Roman"/>
                <a:cs typeface="Times New Roman"/>
              </a:rPr>
              <a:t>4) Плотный контакт с потенциальными работодателями при формирующемся высоком спросе на выпускников программы на рынке труда</a:t>
            </a:r>
            <a:endParaRPr lang="ru-RU" sz="3000" dirty="0">
              <a:cs typeface="Calibri"/>
            </a:endParaRPr>
          </a:p>
          <a:p>
            <a:endParaRPr lang="ru-RU" sz="30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56040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ea typeface="+mj-lt"/>
                <a:cs typeface="+mj-lt"/>
              </a:rPr>
              <a:t>Специальность 38.05.01 «Экономическая безопасность»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>
                <a:latin typeface="Arial"/>
                <a:cs typeface="Arial"/>
              </a:rPr>
              <a:t>Специализация: «</a:t>
            </a:r>
            <a:r>
              <a:rPr lang="ru-RU" b="1" i="1" dirty="0">
                <a:latin typeface="Arial"/>
                <a:cs typeface="Arial"/>
              </a:rPr>
              <a:t>Управление экономической безопасностью хозяйствующих субъектов»</a:t>
            </a:r>
          </a:p>
          <a:p>
            <a:r>
              <a:rPr lang="ru-RU" dirty="0" smtClean="0"/>
              <a:t>Прием в 2025 году:</a:t>
            </a:r>
          </a:p>
          <a:p>
            <a:r>
              <a:rPr lang="ru-RU" dirty="0" smtClean="0"/>
              <a:t>Очная форма обучения – </a:t>
            </a:r>
            <a:r>
              <a:rPr lang="ru-RU" dirty="0" smtClean="0">
                <a:solidFill>
                  <a:srgbClr val="FF0000"/>
                </a:solidFill>
              </a:rPr>
              <a:t>25</a:t>
            </a:r>
            <a:r>
              <a:rPr lang="ru-RU" dirty="0" smtClean="0"/>
              <a:t> мест (платно)</a:t>
            </a:r>
          </a:p>
          <a:p>
            <a:r>
              <a:rPr lang="ru-RU" dirty="0" smtClean="0"/>
              <a:t>Заочная форма обучения – </a:t>
            </a:r>
            <a:r>
              <a:rPr lang="ru-RU" dirty="0" smtClean="0">
                <a:solidFill>
                  <a:srgbClr val="FF0000"/>
                </a:solidFill>
              </a:rPr>
              <a:t>18</a:t>
            </a:r>
            <a:r>
              <a:rPr lang="ru-RU" dirty="0" smtClean="0"/>
              <a:t> мест (платно)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8705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692"/>
            <a:ext cx="10515600" cy="1498090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Образовательная программа </a:t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>для </a:t>
            </a:r>
            <a:r>
              <a:rPr lang="ru-RU" b="1" dirty="0" smtClean="0">
                <a:solidFill>
                  <a:srgbClr val="FF0000"/>
                </a:solidFill>
              </a:rPr>
              <a:t>специалистов 2025</a:t>
            </a:r>
            <a:r>
              <a:rPr lang="ru-RU" b="1" dirty="0">
                <a:solidFill>
                  <a:srgbClr val="FF0000"/>
                </a:solidFill>
              </a:rPr>
              <a:t/>
            </a:r>
            <a:br>
              <a:rPr lang="ru-RU" b="1" dirty="0">
                <a:solidFill>
                  <a:srgbClr val="FF0000"/>
                </a:solidFill>
              </a:rPr>
            </a:br>
            <a:endParaRPr lang="ru-RU" b="1" dirty="0">
              <a:solidFill>
                <a:srgbClr val="FF0000"/>
              </a:solidFill>
              <a:cs typeface="Calibri Ligh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ru-RU" dirty="0"/>
          </a:p>
          <a:p>
            <a:pPr marL="0" indent="0">
              <a:buNone/>
            </a:pPr>
            <a:r>
              <a:rPr lang="ru-RU" sz="3200" b="1" dirty="0"/>
              <a:t>Специальность 38.05.01 "Экономическая безопасность" </a:t>
            </a:r>
            <a:endParaRPr lang="ru-RU" sz="3200" b="1" dirty="0">
              <a:cs typeface="Calibri"/>
            </a:endParaRPr>
          </a:p>
          <a:p>
            <a:pPr marL="0" indent="0">
              <a:buNone/>
            </a:pPr>
            <a:r>
              <a:rPr lang="ru-RU" sz="3200" b="1" dirty="0">
                <a:cs typeface="Calibri"/>
              </a:rPr>
              <a:t>(1 специализация)</a:t>
            </a:r>
            <a:endParaRPr lang="ru-RU" sz="3200" b="1" dirty="0"/>
          </a:p>
          <a:p>
            <a:r>
              <a:rPr lang="ru-RU" sz="3200" dirty="0"/>
              <a:t>срок обучения на очной форме – 5 лет, </a:t>
            </a:r>
            <a:endParaRPr lang="ru-RU" sz="3200" dirty="0">
              <a:cs typeface="Calibri" panose="020F0502020204030204"/>
            </a:endParaRPr>
          </a:p>
          <a:p>
            <a:r>
              <a:rPr lang="ru-RU" sz="3200" dirty="0"/>
              <a:t>на заочной – 6 </a:t>
            </a:r>
            <a:r>
              <a:rPr lang="ru-RU" sz="3200" dirty="0" smtClean="0"/>
              <a:t>лет</a:t>
            </a:r>
            <a:endParaRPr lang="ru-RU" sz="3200" dirty="0">
              <a:cs typeface="Calibri"/>
            </a:endParaRPr>
          </a:p>
          <a:p>
            <a:endParaRPr lang="ru-RU" sz="3200" dirty="0">
              <a:cs typeface="Calibri"/>
            </a:endParaRPr>
          </a:p>
          <a:p>
            <a:endParaRPr lang="ru-RU" sz="3200" dirty="0">
              <a:cs typeface="Calibri"/>
            </a:endParaRPr>
          </a:p>
          <a:p>
            <a:endParaRPr lang="ru-RU" dirty="0"/>
          </a:p>
        </p:txBody>
      </p:sp>
      <p:pic>
        <p:nvPicPr>
          <p:cNvPr id="5" name="Рисунок 4" descr="Изображение выглядит как символ, искусство, Симметрия, дизайн&#10;&#10;Автоматически созданное описание">
            <a:extLst>
              <a:ext uri="{FF2B5EF4-FFF2-40B4-BE49-F238E27FC236}">
                <a16:creationId xmlns="" xmlns:a16="http://schemas.microsoft.com/office/drawing/2014/main" id="{9AE76356-37DA-2837-7479-32F7E0C7C5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99" y="432246"/>
            <a:ext cx="815001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4741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703" y="1735609"/>
            <a:ext cx="4308025" cy="286679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Учебный процесс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0701" y="1690688"/>
            <a:ext cx="3837363" cy="28632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9807" y="2769561"/>
            <a:ext cx="4146604" cy="31099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807" y="488363"/>
            <a:ext cx="810838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7265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СТИПЕНДИАЛЬНЫЕ ПРОГРАММЫ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2301" y="1622550"/>
            <a:ext cx="2952750" cy="15430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807" y="488363"/>
            <a:ext cx="810838" cy="10790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716" y="1653280"/>
            <a:ext cx="3213164" cy="22090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2444" y="1567449"/>
            <a:ext cx="2728276" cy="27282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2301" y="3862330"/>
            <a:ext cx="2952750" cy="15430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807" y="4047914"/>
            <a:ext cx="3892521" cy="259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2591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НАУЧНАЯ ДЕЯТЕЛЬНОСТЬ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32247"/>
            <a:ext cx="815001" cy="108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6483" y="1239406"/>
            <a:ext cx="4540004" cy="19303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5646" y="1443524"/>
            <a:ext cx="4141483" cy="15220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4407" y="3102005"/>
            <a:ext cx="2535504" cy="25355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320" y="4959000"/>
            <a:ext cx="4626583" cy="154219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8341" y="4959000"/>
            <a:ext cx="3167638" cy="178179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8695" y="3361212"/>
            <a:ext cx="2144374" cy="143636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76675" y="3206694"/>
            <a:ext cx="1658686" cy="1474387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10"/>
          <a:stretch>
            <a:fillRect/>
          </a:stretch>
        </p:blipFill>
        <p:spPr>
          <a:xfrm>
            <a:off x="423748" y="1495610"/>
            <a:ext cx="3271405" cy="183198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69926" y="3102005"/>
            <a:ext cx="2405376" cy="168376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37962" y="5373301"/>
            <a:ext cx="2043646" cy="136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6407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5387" y="365125"/>
            <a:ext cx="10158413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    Научная жизнь. </a:t>
            </a:r>
            <a:r>
              <a:rPr lang="ru-RU" sz="3600" b="1" dirty="0">
                <a:solidFill>
                  <a:srgbClr val="FF0000"/>
                </a:solidFill>
              </a:rPr>
              <a:t>Международные конференции, проводимые институтом экономики и управления:</a:t>
            </a:r>
            <a:endParaRPr lang="ru-RU" sz="3600" b="1" dirty="0">
              <a:solidFill>
                <a:srgbClr val="FF0000"/>
              </a:solidFill>
              <a:cs typeface="Calibri Ligh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2000" b="1" u="sng" dirty="0">
                <a:hlinkClick r:id="rId2"/>
              </a:rPr>
              <a:t>Факторы развития экономики России.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  <a:p>
            <a:r>
              <a:rPr lang="ru-RU" sz="2000" b="1" u="sng" dirty="0">
                <a:hlinkClick r:id="rId3"/>
              </a:rPr>
              <a:t>Математика, статистика и информационные технологии в экономике, управлении и образовании.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  <a:p>
            <a:r>
              <a:rPr lang="ru-RU" sz="2000" b="1" u="sng" dirty="0">
                <a:hlinkClick r:id="rId4"/>
              </a:rPr>
              <a:t>Международные конференции кафедры экономики предприятия и менеджмента.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  <a:p>
            <a:r>
              <a:rPr lang="ru-RU" sz="2000" b="1" u="sng" dirty="0">
                <a:hlinkClick r:id="rId5"/>
              </a:rPr>
              <a:t>Проблемы реформирования бухгалтерского учета и налогообложения в современной экономике.</a:t>
            </a:r>
            <a:endParaRPr lang="ru-RU" sz="2000" b="1" dirty="0"/>
          </a:p>
          <a:p>
            <a:r>
              <a:rPr lang="ru-RU" sz="2000" b="1" u="sng" dirty="0">
                <a:hlinkClick r:id="rId6"/>
              </a:rPr>
              <a:t>Социально-экономическая траектория развития России: категорический императив бытия во времени и пространстве.</a:t>
            </a:r>
            <a:r>
              <a:rPr lang="ru-RU" sz="2000" b="1" dirty="0"/>
              <a:t/>
            </a:r>
            <a:br>
              <a:rPr lang="ru-RU" sz="2000" b="1" dirty="0"/>
            </a:br>
            <a:endParaRPr lang="ru-RU" sz="2000" dirty="0"/>
          </a:p>
          <a:p>
            <a:pPr>
              <a:buNone/>
            </a:pP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5" name="Рисунок 4" descr="Изображение выглядит как искусство, символ, Симметрия, дизайн&#10;&#10;Автоматически созданное описание">
            <a:extLst>
              <a:ext uri="{FF2B5EF4-FFF2-40B4-BE49-F238E27FC236}">
                <a16:creationId xmlns="" xmlns:a16="http://schemas.microsoft.com/office/drawing/2014/main" id="{7EC3F1F8-6441-73D1-9A9A-211A7F7A56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807" y="488363"/>
            <a:ext cx="810838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7295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8262" y="365125"/>
            <a:ext cx="10015538" cy="132556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Научная жизнь. Студенческие конференции, проводимые институтом экономики и управления </a:t>
            </a:r>
            <a:r>
              <a:rPr lang="ru-RU" sz="2800" b="1" err="1">
                <a:solidFill>
                  <a:srgbClr val="FF0000"/>
                </a:solidFill>
              </a:rPr>
              <a:t>ТвГУ</a:t>
            </a:r>
            <a:r>
              <a:rPr lang="ru-RU" sz="3200" dirty="0">
                <a:solidFill>
                  <a:srgbClr val="FF0000"/>
                </a:solidFill>
              </a:rPr>
              <a:t/>
            </a:r>
            <a:br>
              <a:rPr lang="ru-RU" sz="3200" dirty="0">
                <a:solidFill>
                  <a:srgbClr val="FF0000"/>
                </a:solidFill>
              </a:rPr>
            </a:b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ru-RU" b="1" u="sng" dirty="0">
                <a:hlinkClick r:id="rId2"/>
              </a:rPr>
              <a:t>Российская экономика: от кризиса к модернизации.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r>
              <a:rPr lang="ru-RU" b="1" u="sng" dirty="0">
                <a:hlinkClick r:id="rId3"/>
              </a:rPr>
              <a:t>Место и роль России в мировой экономике.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r>
              <a:rPr lang="ru-RU" b="1" u="sng" dirty="0">
                <a:hlinkClick r:id="rId4"/>
              </a:rPr>
              <a:t>Актуальные проблемы учета и функционирования организаций бюджетной сферы экономики.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r>
              <a:rPr lang="ru-RU" b="1" u="sng" dirty="0">
                <a:hlinkClick r:id="rId5"/>
              </a:rPr>
              <a:t>Экономика, управление и политика: проблемы теории, практики и взаимодействия.</a:t>
            </a:r>
            <a:endParaRPr lang="ru-RU" dirty="0"/>
          </a:p>
          <a:p>
            <a:r>
              <a:rPr lang="ru-RU" b="1" u="sng" dirty="0">
                <a:hlinkClick r:id="rId6"/>
              </a:rPr>
              <a:t>Межрегиональная научно-практическая конференция молодых учёных «Россия в глобальном мире»</a:t>
            </a:r>
            <a:endParaRPr lang="ru-RU" dirty="0"/>
          </a:p>
          <a:p>
            <a:endParaRPr lang="ru-RU" dirty="0"/>
          </a:p>
        </p:txBody>
      </p:sp>
      <p:pic>
        <p:nvPicPr>
          <p:cNvPr id="5" name="Рисунок 4" descr="Изображение выглядит как искусство, символ, Симметрия, дизайн&#10;&#10;Автоматически созданное описание">
            <a:extLst>
              <a:ext uri="{FF2B5EF4-FFF2-40B4-BE49-F238E27FC236}">
                <a16:creationId xmlns="" xmlns:a16="http://schemas.microsoft.com/office/drawing/2014/main" id="{3B1F8988-FD6E-E424-6EFB-44935B8EA8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807" y="553677"/>
            <a:ext cx="810838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10040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ВОЛОНТЕРСКАЯ ДЕЯТЕЛЬНОСТЬ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1645" y="1467696"/>
            <a:ext cx="4688918" cy="31173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807" y="488363"/>
            <a:ext cx="810838" cy="10790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2070" y="3292352"/>
            <a:ext cx="6338930" cy="356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387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СПОРТИВНАЯ ДЕЯТЕЛЬНОСТЬ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1645" y="1567449"/>
            <a:ext cx="3049698" cy="22872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807" y="488363"/>
            <a:ext cx="810838" cy="10790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0557" y="3313971"/>
            <a:ext cx="2628900" cy="17430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8575" y="4044191"/>
            <a:ext cx="3330363" cy="24977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0149" y="1472694"/>
            <a:ext cx="3660939" cy="27128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85879" y="1872760"/>
            <a:ext cx="2206119" cy="311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56336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КУЛЬТУРНО-МАССОВАЯ ДЕЯТЕЛЬНОСТЬ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4391" y="1634451"/>
            <a:ext cx="3983182" cy="29873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807" y="488363"/>
            <a:ext cx="810838" cy="10790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9794" y="1634451"/>
            <a:ext cx="4585940" cy="26879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7352" y="4131164"/>
            <a:ext cx="4369490" cy="3089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55324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ОБЩЕЖИТИЕ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9209" y="1579369"/>
            <a:ext cx="4533942" cy="30226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32247"/>
            <a:ext cx="815001" cy="108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4138" y="3429000"/>
            <a:ext cx="4284973" cy="32170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2942" y="2441710"/>
            <a:ext cx="2044328" cy="27257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71" y="4879134"/>
            <a:ext cx="5935980" cy="10393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5922" y="1532739"/>
            <a:ext cx="7776196" cy="81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86154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День </a:t>
            </a:r>
            <a:r>
              <a:rPr lang="ru-RU" b="1" dirty="0" smtClean="0">
                <a:solidFill>
                  <a:srgbClr val="FF0000"/>
                </a:solidFill>
              </a:rPr>
              <a:t>открытых дверей </a:t>
            </a:r>
            <a:r>
              <a:rPr lang="ru-RU" b="1" dirty="0" err="1">
                <a:solidFill>
                  <a:srgbClr val="FF0000"/>
                </a:solidFill>
              </a:rPr>
              <a:t>И</a:t>
            </a:r>
            <a:r>
              <a:rPr lang="ru-RU" b="1" dirty="0" err="1" smtClean="0">
                <a:solidFill>
                  <a:srgbClr val="FF0000"/>
                </a:solidFill>
              </a:rPr>
              <a:t>нЭУ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</a:rPr>
              <a:t>18 </a:t>
            </a:r>
            <a:r>
              <a:rPr lang="ru-RU" b="1" dirty="0" smtClean="0">
                <a:solidFill>
                  <a:srgbClr val="FF0000"/>
                </a:solidFill>
              </a:rPr>
              <a:t>мая 2025</a:t>
            </a:r>
            <a:r>
              <a:rPr lang="ru-RU" b="1" dirty="0" smtClean="0"/>
              <a:t> года в </a:t>
            </a:r>
            <a:r>
              <a:rPr lang="ru-RU" b="1" dirty="0" smtClean="0">
                <a:solidFill>
                  <a:srgbClr val="FF0000"/>
                </a:solidFill>
              </a:rPr>
              <a:t>11.00 </a:t>
            </a:r>
          </a:p>
          <a:p>
            <a:pPr marL="0" indent="0">
              <a:buNone/>
            </a:pPr>
            <a:r>
              <a:rPr lang="ru-RU" b="1" dirty="0" smtClean="0"/>
              <a:t>по адресу </a:t>
            </a:r>
            <a:r>
              <a:rPr lang="ru-RU" b="1" dirty="0" smtClean="0">
                <a:solidFill>
                  <a:srgbClr val="FF0000"/>
                </a:solidFill>
              </a:rPr>
              <a:t>г. Тверь, ул.2-я Грибоедова 22</a:t>
            </a:r>
            <a:r>
              <a:rPr lang="ru-RU" b="1" dirty="0" smtClean="0"/>
              <a:t>,</a:t>
            </a:r>
          </a:p>
          <a:p>
            <a:pPr marL="0" indent="0">
              <a:buNone/>
            </a:pPr>
            <a:r>
              <a:rPr lang="ru-RU" b="1" dirty="0" smtClean="0"/>
              <a:t>7й корпус </a:t>
            </a:r>
            <a:r>
              <a:rPr lang="ru-RU" b="1" dirty="0" err="1" smtClean="0"/>
              <a:t>ТвГУ</a:t>
            </a:r>
            <a:r>
              <a:rPr lang="ru-RU" b="1" dirty="0" smtClean="0"/>
              <a:t>, </a:t>
            </a:r>
            <a:r>
              <a:rPr lang="ru-RU" b="1" dirty="0" smtClean="0">
                <a:solidFill>
                  <a:srgbClr val="FF0000"/>
                </a:solidFill>
              </a:rPr>
              <a:t>аудитория 315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641" y="1"/>
            <a:ext cx="430135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9" y="64587"/>
            <a:ext cx="815001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902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8972"/>
          </a:xfrm>
        </p:spPr>
        <p:txBody>
          <a:bodyPr/>
          <a:lstStyle/>
          <a:p>
            <a:r>
              <a:rPr lang="ru-RU" dirty="0" smtClean="0"/>
              <a:t>Вступительные испытания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9498713"/>
              </p:ext>
            </p:extLst>
          </p:nvPr>
        </p:nvGraphicFramePr>
        <p:xfrm>
          <a:off x="838200" y="1825625"/>
          <a:ext cx="10515600" cy="487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0186">
                  <a:extLst>
                    <a:ext uri="{9D8B030D-6E8A-4147-A177-3AD203B41FA5}">
                      <a16:colId xmlns="" xmlns:a16="http://schemas.microsoft.com/office/drawing/2014/main" val="1547181845"/>
                    </a:ext>
                  </a:extLst>
                </a:gridCol>
                <a:gridCol w="2238704">
                  <a:extLst>
                    <a:ext uri="{9D8B030D-6E8A-4147-A177-3AD203B41FA5}">
                      <a16:colId xmlns="" xmlns:a16="http://schemas.microsoft.com/office/drawing/2014/main" val="3881660088"/>
                    </a:ext>
                  </a:extLst>
                </a:gridCol>
                <a:gridCol w="2480441">
                  <a:extLst>
                    <a:ext uri="{9D8B030D-6E8A-4147-A177-3AD203B41FA5}">
                      <a16:colId xmlns="" xmlns:a16="http://schemas.microsoft.com/office/drawing/2014/main" val="3638474110"/>
                    </a:ext>
                  </a:extLst>
                </a:gridCol>
                <a:gridCol w="5226269">
                  <a:extLst>
                    <a:ext uri="{9D8B030D-6E8A-4147-A177-3AD203B41FA5}">
                      <a16:colId xmlns="" xmlns:a16="http://schemas.microsoft.com/office/drawing/2014/main" val="40380968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№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Направление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Обязательные вступительные</a:t>
                      </a:r>
                      <a:r>
                        <a:rPr lang="ru-RU" baseline="0" dirty="0" smtClean="0"/>
                        <a:t> испытания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Вариативные вступительные испытания (на выбор, 1 предмет из списка)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558242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38.03.01</a:t>
                      </a:r>
                      <a:r>
                        <a:rPr lang="ru-RU" sz="1400" baseline="0" dirty="0" smtClean="0"/>
                        <a:t> «Экономика»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Русский язык</a:t>
                      </a:r>
                    </a:p>
                    <a:p>
                      <a:r>
                        <a:rPr lang="ru-RU" sz="1400" dirty="0" smtClean="0"/>
                        <a:t>Математика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Информатика и ИКТ/История/Обществознание/Иностранный</a:t>
                      </a:r>
                      <a:r>
                        <a:rPr lang="ru-RU" sz="1400" baseline="0" dirty="0" smtClean="0"/>
                        <a:t> язык/География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36389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38.03.02</a:t>
                      </a:r>
                      <a:r>
                        <a:rPr lang="ru-RU" sz="1400" baseline="0" dirty="0" smtClean="0"/>
                        <a:t> «Менеджмент»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Русский язык</a:t>
                      </a:r>
                    </a:p>
                    <a:p>
                      <a:r>
                        <a:rPr lang="ru-RU" sz="1400" dirty="0" smtClean="0"/>
                        <a:t>Математика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Информатика и ИКТ/История/Обществознание/Иностранный</a:t>
                      </a:r>
                      <a:r>
                        <a:rPr lang="ru-RU" sz="1400" baseline="0" dirty="0" smtClean="0"/>
                        <a:t> язык</a:t>
                      </a:r>
                      <a:endParaRPr lang="ru-RU" sz="1400" dirty="0" smtClean="0"/>
                    </a:p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2459016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38.03.04 «Государственное и муниципальное управление»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Русский язык</a:t>
                      </a:r>
                    </a:p>
                    <a:p>
                      <a:r>
                        <a:rPr lang="ru-RU" sz="1400" dirty="0" smtClean="0"/>
                        <a:t>Обществознание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Математика/Иностранный язык/История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501145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4.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38.03.05 «Бизнес-информатика»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Русский язык</a:t>
                      </a:r>
                    </a:p>
                    <a:p>
                      <a:r>
                        <a:rPr lang="ru-RU" sz="1400" dirty="0" smtClean="0"/>
                        <a:t>Математика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Обществознание/Информатика и ИКТ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925795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5.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38.05.01 «Экономическая безопасность»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Русский язык</a:t>
                      </a:r>
                    </a:p>
                    <a:p>
                      <a:r>
                        <a:rPr lang="ru-RU" sz="1400" dirty="0" smtClean="0"/>
                        <a:t>Математика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Обществознание/История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57865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6.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41.03.04 «Политология»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Русский язык</a:t>
                      </a:r>
                    </a:p>
                    <a:p>
                      <a:r>
                        <a:rPr lang="ru-RU" sz="1400" dirty="0" smtClean="0"/>
                        <a:t>История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Обществознание/Иностранный язык/География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148742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511777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75064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Олимпиада по обществознанию для школьников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«ЭВРИКА!» </a:t>
            </a:r>
            <a:r>
              <a:rPr lang="ru-RU" dirty="0" smtClean="0"/>
              <a:t>состоялась 26 </a:t>
            </a:r>
            <a:r>
              <a:rPr lang="ru-RU" dirty="0" smtClean="0"/>
              <a:t>апреля 2025 года </a:t>
            </a:r>
            <a:r>
              <a:rPr lang="ru-RU" dirty="0" smtClean="0"/>
              <a:t>с 10.00 до 14.00</a:t>
            </a:r>
          </a:p>
          <a:p>
            <a:r>
              <a:rPr lang="ru-RU" dirty="0" smtClean="0"/>
              <a:t>Вручение дипломов победителя, призеров и сертификатов участникам – 18 мая в 11.00 на Дне открытых дверей </a:t>
            </a:r>
            <a:r>
              <a:rPr lang="ru-RU" dirty="0" err="1" smtClean="0"/>
              <a:t>ИнЭУ</a:t>
            </a:r>
            <a:endParaRPr lang="ru-RU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9" y="110686"/>
            <a:ext cx="815001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43994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FF0000"/>
                </a:solidFill>
                <a:latin typeface="Montserrat"/>
              </a:rPr>
              <a:t>Спасибо за внимание!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25000" lnSpcReduction="20000"/>
          </a:bodyPr>
          <a:lstStyle/>
          <a:p>
            <a:pPr algn="ctr"/>
            <a:endParaRPr lang="ru-RU" sz="16000" dirty="0">
              <a:hlinkClick r:id="rId2"/>
            </a:endParaRPr>
          </a:p>
          <a:p>
            <a:pPr algn="ctr"/>
            <a:r>
              <a:rPr lang="en-GB" sz="16000" dirty="0">
                <a:hlinkClick r:id="rId2"/>
              </a:rPr>
              <a:t>https://priem.tversu.ru</a:t>
            </a:r>
            <a:endParaRPr lang="ru-RU" sz="16000" dirty="0"/>
          </a:p>
          <a:p>
            <a:pPr algn="ctr"/>
            <a:r>
              <a:rPr lang="en-GB" sz="16000" dirty="0">
                <a:latin typeface="Montserrat"/>
              </a:rPr>
              <a:t>Eco.tversu.ru  </a:t>
            </a:r>
            <a:endParaRPr lang="ru-RU" sz="16000" dirty="0"/>
          </a:p>
          <a:p>
            <a:pPr algn="ctr"/>
            <a:r>
              <a:rPr lang="ru-RU" sz="16000" dirty="0"/>
              <a:t>Вопросы? Звоните  32 15 1</a:t>
            </a:r>
            <a:r>
              <a:rPr lang="en-US" sz="16000" dirty="0"/>
              <a:t>4</a:t>
            </a:r>
            <a:endParaRPr lang="ru-RU" sz="16000" dirty="0"/>
          </a:p>
          <a:p>
            <a:pPr algn="ctr"/>
            <a:endParaRPr lang="en-US" sz="16000" dirty="0"/>
          </a:p>
          <a:p>
            <a:endParaRPr lang="ru-RU" sz="16000" dirty="0"/>
          </a:p>
          <a:p>
            <a:endParaRPr lang="ru-RU" sz="16000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7</a:t>
            </a:r>
            <a:r>
              <a:rPr lang="en-GB" dirty="0"/>
              <a:t> </a:t>
            </a:r>
            <a:endParaRPr lang="ru-RU" dirty="0"/>
          </a:p>
        </p:txBody>
      </p:sp>
      <p:pic>
        <p:nvPicPr>
          <p:cNvPr id="5" name="Рисунок 4" descr="Изображение выглядит как искусство, символ, Симметрия, дизайн&#10;&#10;Автоматически созданное описание">
            <a:extLst>
              <a:ext uri="{FF2B5EF4-FFF2-40B4-BE49-F238E27FC236}">
                <a16:creationId xmlns="" xmlns:a16="http://schemas.microsoft.com/office/drawing/2014/main" id="{D02635FE-5E65-AEE1-5ED7-2BB7A82DB4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807" y="553677"/>
            <a:ext cx="810838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6973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7562551"/>
              </p:ext>
            </p:extLst>
          </p:nvPr>
        </p:nvGraphicFramePr>
        <p:xfrm>
          <a:off x="0" y="-3"/>
          <a:ext cx="12191999" cy="69211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41671">
                  <a:extLst>
                    <a:ext uri="{9D8B030D-6E8A-4147-A177-3AD203B41FA5}">
                      <a16:colId xmlns="" xmlns:a16="http://schemas.microsoft.com/office/drawing/2014/main" val="919367739"/>
                    </a:ext>
                  </a:extLst>
                </a:gridCol>
                <a:gridCol w="2689828">
                  <a:extLst>
                    <a:ext uri="{9D8B030D-6E8A-4147-A177-3AD203B41FA5}">
                      <a16:colId xmlns="" xmlns:a16="http://schemas.microsoft.com/office/drawing/2014/main" val="3276665374"/>
                    </a:ext>
                  </a:extLst>
                </a:gridCol>
                <a:gridCol w="3280250">
                  <a:extLst>
                    <a:ext uri="{9D8B030D-6E8A-4147-A177-3AD203B41FA5}">
                      <a16:colId xmlns="" xmlns:a16="http://schemas.microsoft.com/office/drawing/2014/main" val="4251356510"/>
                    </a:ext>
                  </a:extLst>
                </a:gridCol>
                <a:gridCol w="3280250">
                  <a:extLst>
                    <a:ext uri="{9D8B030D-6E8A-4147-A177-3AD203B41FA5}">
                      <a16:colId xmlns="" xmlns:a16="http://schemas.microsoft.com/office/drawing/2014/main" val="930589668"/>
                    </a:ext>
                  </a:extLst>
                </a:gridCol>
              </a:tblGrid>
              <a:tr h="4383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Направление /специальность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62" marR="536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Профиль/специализация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62" marR="536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Обязательные вступительные испытания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62" marR="536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Вариативные вступительные испытания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62" marR="53662" marT="0" marB="0"/>
                </a:tc>
                <a:extLst>
                  <a:ext uri="{0D108BD9-81ED-4DB2-BD59-A6C34878D82A}">
                    <a16:rowId xmlns="" xmlns:a16="http://schemas.microsoft.com/office/drawing/2014/main" val="1675873864"/>
                  </a:ext>
                </a:extLst>
              </a:tr>
              <a:tr h="886499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38.03.01 Экономика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62" marR="536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Учет, анализ и аудит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62" marR="536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Русский язык (50/40)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Математика (проф.) (45/40)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62" marR="536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Информатика (44) / История(36)/Обществознание (55\45)/ Иностранный язык (30)/ География (40)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62" marR="53662" marT="0" marB="0"/>
                </a:tc>
                <a:extLst>
                  <a:ext uri="{0D108BD9-81ED-4DB2-BD59-A6C34878D82A}">
                    <a16:rowId xmlns="" xmlns:a16="http://schemas.microsoft.com/office/drawing/2014/main" val="1374076107"/>
                  </a:ext>
                </a:extLst>
              </a:tr>
              <a:tr h="8864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Финансы и инвестиции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62" marR="536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Русский язык (50/40)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Математика (проф.) 45/40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62" marR="536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Информатика (44) / История(36)/Обществознание (55\45)/ Иностранный язык (30)/ География (40)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62" marR="53662" marT="0" marB="0"/>
                </a:tc>
                <a:extLst>
                  <a:ext uri="{0D108BD9-81ED-4DB2-BD59-A6C34878D82A}">
                    <a16:rowId xmlns="" xmlns:a16="http://schemas.microsoft.com/office/drawing/2014/main" val="4158550166"/>
                  </a:ext>
                </a:extLst>
              </a:tr>
              <a:tr h="8864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Финансовые рынки и банки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62" marR="536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Русский язык (50/40)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Математика (проф.) 45/40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62" marR="536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Информатика (44) / История(36)/Обществознание </a:t>
                      </a:r>
                      <a:r>
                        <a:rPr lang="ru-RU" sz="1400">
                          <a:effectLst/>
                        </a:rPr>
                        <a:t>(</a:t>
                      </a:r>
                      <a:r>
                        <a:rPr lang="ru-RU" sz="1400" smtClean="0">
                          <a:effectLst/>
                        </a:rPr>
                        <a:t>55/45</a:t>
                      </a:r>
                      <a:r>
                        <a:rPr lang="ru-RU" sz="1400" dirty="0">
                          <a:effectLst/>
                        </a:rPr>
                        <a:t>)/ Иностранный язык (30)/ География (40)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62" marR="53662" marT="0" marB="0"/>
                </a:tc>
                <a:extLst>
                  <a:ext uri="{0D108BD9-81ED-4DB2-BD59-A6C34878D82A}">
                    <a16:rowId xmlns="" xmlns:a16="http://schemas.microsoft.com/office/drawing/2014/main" val="2964339127"/>
                  </a:ext>
                </a:extLst>
              </a:tr>
              <a:tr h="43830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38.03.02 Менеджмент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62" marR="536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Управление в организации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62" marR="536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Русский язык (50/40)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Математика (проф.) (45/40)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62" marR="53662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Информатика (44) / История(36)/Обществознание (55\45)/ Иностранный язык (30)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62" marR="53662" marT="0" marB="0"/>
                </a:tc>
                <a:extLst>
                  <a:ext uri="{0D108BD9-81ED-4DB2-BD59-A6C34878D82A}">
                    <a16:rowId xmlns="" xmlns:a16="http://schemas.microsoft.com/office/drawing/2014/main" val="3521730565"/>
                  </a:ext>
                </a:extLst>
              </a:tr>
              <a:tr h="4481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Маркетинг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62" marR="536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Русский язык (50/40)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Математика (проф.) 45/40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62" marR="53662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565481823"/>
                  </a:ext>
                </a:extLst>
              </a:tr>
              <a:tr h="6624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38.03.04 Государственное и муниципальное управление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62" marR="536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Региональное и муниципальное управление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62" marR="536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Русский язык (50/40)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Обществознание (55/45)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62" marR="536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Математика (проф.) (45/40</a:t>
                      </a:r>
                      <a:r>
                        <a:rPr lang="ru-RU" sz="1400" dirty="0" smtClean="0">
                          <a:effectLst/>
                        </a:rPr>
                        <a:t>)</a:t>
                      </a:r>
                      <a:r>
                        <a:rPr lang="ru-RU" sz="1400" baseline="0" dirty="0" smtClean="0">
                          <a:effectLst/>
                        </a:rPr>
                        <a:t> </a:t>
                      </a:r>
                      <a:r>
                        <a:rPr lang="ru-RU" sz="1400" dirty="0" smtClean="0">
                          <a:effectLst/>
                        </a:rPr>
                        <a:t>/</a:t>
                      </a:r>
                      <a:r>
                        <a:rPr lang="ru-RU" sz="1400" dirty="0">
                          <a:effectLst/>
                        </a:rPr>
                        <a:t>Иностранный язык (30)/ История (36)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62" marR="53662" marT="0" marB="0"/>
                </a:tc>
                <a:extLst>
                  <a:ext uri="{0D108BD9-81ED-4DB2-BD59-A6C34878D82A}">
                    <a16:rowId xmlns="" xmlns:a16="http://schemas.microsoft.com/office/drawing/2014/main" val="3292129734"/>
                  </a:ext>
                </a:extLst>
              </a:tr>
              <a:tr h="4383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38.03.05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Бизнес-информатика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62" marR="536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Бизнес-аналитика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62" marR="536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Русский язык (40)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Математика (проф.) (40)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62" marR="536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Обществознание (45) / Информатика </a:t>
                      </a:r>
                      <a:r>
                        <a:rPr lang="ru-RU" sz="1400" dirty="0" smtClean="0">
                          <a:effectLst/>
                        </a:rPr>
                        <a:t>(45</a:t>
                      </a:r>
                      <a:r>
                        <a:rPr lang="ru-RU" sz="1400" dirty="0">
                          <a:effectLst/>
                        </a:rPr>
                        <a:t>)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62" marR="53662" marT="0" marB="0"/>
                </a:tc>
                <a:extLst>
                  <a:ext uri="{0D108BD9-81ED-4DB2-BD59-A6C34878D82A}">
                    <a16:rowId xmlns="" xmlns:a16="http://schemas.microsoft.com/office/drawing/2014/main" val="1378659166"/>
                  </a:ext>
                </a:extLst>
              </a:tr>
              <a:tr h="6624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41.03.04 Политология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62" marR="536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Управление политическими процессами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62" marR="536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Русский язык (50)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История (40)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62" marR="536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Обществознание(45)/ Иностранный язык (30) / География (40)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62" marR="53662" marT="0" marB="0"/>
                </a:tc>
                <a:extLst>
                  <a:ext uri="{0D108BD9-81ED-4DB2-BD59-A6C34878D82A}">
                    <a16:rowId xmlns="" xmlns:a16="http://schemas.microsoft.com/office/drawing/2014/main" val="4034026204"/>
                  </a:ext>
                </a:extLst>
              </a:tr>
              <a:tr h="11105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38.05.01 Экономическая безопасность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62" marR="536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Управление экономической безопасностью хозяйствующих субъектов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62" marR="536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Русский язык (40)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Математика (проф.) (40)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62" marR="536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Обществознание (45) / История (36)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62" marR="53662" marT="0" marB="0"/>
                </a:tc>
                <a:extLst>
                  <a:ext uri="{0D108BD9-81ED-4DB2-BD59-A6C34878D82A}">
                    <a16:rowId xmlns="" xmlns:a16="http://schemas.microsoft.com/office/drawing/2014/main" val="27933834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78260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9322" y="186683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КОНКУРЕНТНЫЕ ПРЕИМУЩЕСТВА </a:t>
            </a:r>
            <a:r>
              <a:rPr lang="ru-RU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ИнЭУ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: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3014" y="164274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ru-RU" sz="3600" i="1" dirty="0"/>
              <a:t>Высокое качество образования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3600" i="1" dirty="0"/>
              <a:t>Комфортные условия для получения высшего образования</a:t>
            </a:r>
            <a:endParaRPr lang="ru-RU" sz="3600" i="1" dirty="0">
              <a:ea typeface="Calibri"/>
              <a:cs typeface="Calibri"/>
            </a:endParaRPr>
          </a:p>
          <a:p>
            <a:pPr marL="514350" indent="-514350">
              <a:buAutoNum type="arabicPeriod"/>
            </a:pPr>
            <a:r>
              <a:rPr lang="ru-RU" sz="3600" i="1"/>
              <a:t>Возможности всестороннего </a:t>
            </a:r>
            <a:r>
              <a:rPr lang="ru-RU" sz="3600" i="1" dirty="0"/>
              <a:t>развития личности обучающихся</a:t>
            </a:r>
            <a:endParaRPr lang="ru-RU" sz="3600" i="1">
              <a:ea typeface="Calibri"/>
              <a:cs typeface="Calibri"/>
            </a:endParaRPr>
          </a:p>
          <a:p>
            <a:pPr marL="514350" indent="-514350">
              <a:buAutoNum type="arabicPeriod"/>
            </a:pPr>
            <a:r>
              <a:rPr lang="ru-RU" sz="3600" i="1">
                <a:ea typeface="Calibri"/>
                <a:cs typeface="Calibri"/>
              </a:rPr>
              <a:t>Высокая востребованность выпускников на рынке труда</a:t>
            </a:r>
            <a:endParaRPr lang="ru-RU" sz="3600" i="1" dirty="0"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lang="ru-RU" sz="3600" i="1" dirty="0"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lang="ru-RU" dirty="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99" y="432246"/>
            <a:ext cx="815001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192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8DDB114-1449-97C7-DA5D-0161BAB3D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3106" y="365125"/>
            <a:ext cx="9360694" cy="1325563"/>
          </a:xfrm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  <a:cs typeface="Calibri Light"/>
              </a:rPr>
              <a:t>Проходные баллы на направления с бюджетными местами в 2023 и 2024 г.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8A35A40-4823-0291-F1F2-7D6D65304E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ru-RU" b="1" dirty="0">
                <a:cs typeface="Calibri"/>
              </a:rPr>
              <a:t>Экономика - 258/255</a:t>
            </a:r>
          </a:p>
          <a:p>
            <a:r>
              <a:rPr lang="ru-RU" b="1" dirty="0">
                <a:cs typeface="Calibri"/>
              </a:rPr>
              <a:t>Менеджмент - 257/ 241</a:t>
            </a:r>
          </a:p>
          <a:p>
            <a:r>
              <a:rPr lang="ru-RU" b="1" dirty="0">
                <a:cs typeface="Calibri"/>
              </a:rPr>
              <a:t>Государственное и муниципальное управление - 250 /240</a:t>
            </a:r>
          </a:p>
          <a:p>
            <a:r>
              <a:rPr lang="ru-RU" b="1" dirty="0">
                <a:cs typeface="Calibri"/>
              </a:rPr>
              <a:t>Политология - 207 /230</a:t>
            </a:r>
          </a:p>
        </p:txBody>
      </p:sp>
      <p:pic>
        <p:nvPicPr>
          <p:cNvPr id="5" name="Рисунок 4" descr="Изображение выглядит как искусство, символ, Симметрия, дизайн&#10;&#10;Автоматически созданное описание">
            <a:extLst>
              <a:ext uri="{FF2B5EF4-FFF2-40B4-BE49-F238E27FC236}">
                <a16:creationId xmlns="" xmlns:a16="http://schemas.microsoft.com/office/drawing/2014/main" id="{BFF7A073-4BA2-FE56-0D47-CD7E8C785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07" y="488363"/>
            <a:ext cx="810838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60280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656</TotalTime>
  <Words>1830</Words>
  <Application>Microsoft Office PowerPoint</Application>
  <PresentationFormat>Широкоэкранный</PresentationFormat>
  <Paragraphs>438</Paragraphs>
  <Slides>61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61</vt:i4>
      </vt:variant>
    </vt:vector>
  </HeadingPairs>
  <TitlesOfParts>
    <vt:vector size="68" baseType="lpstr">
      <vt:lpstr>Arial</vt:lpstr>
      <vt:lpstr>Calibri</vt:lpstr>
      <vt:lpstr>Calibri Light</vt:lpstr>
      <vt:lpstr>Montserrat</vt:lpstr>
      <vt:lpstr>Times New Roman</vt:lpstr>
      <vt:lpstr>Wingdings</vt:lpstr>
      <vt:lpstr>Тема Office</vt:lpstr>
      <vt:lpstr>ИНСТИТУТ ЭКОНОМИКИ И УПРАВЛЕНИЯ информация для поступающих-2025</vt:lpstr>
      <vt:lpstr>КТО МЫ?</vt:lpstr>
      <vt:lpstr>Директор ИнЭУ  Давид Ильич Мамагулашвили</vt:lpstr>
      <vt:lpstr>Образовательные программы для бакалавров-2025</vt:lpstr>
      <vt:lpstr>Образовательная программа  для специалистов 2025 </vt:lpstr>
      <vt:lpstr>Вступительные испытания</vt:lpstr>
      <vt:lpstr>Презентация PowerPoint</vt:lpstr>
      <vt:lpstr>КОНКУРЕНТНЫЕ ПРЕИМУЩЕСТВА ИнЭУ:</vt:lpstr>
      <vt:lpstr>Проходные баллы на направления с бюджетными местами в 2023 и 2024 г.</vt:lpstr>
      <vt:lpstr>Проходные баллы на профили, где были бюджетные места в 2024г.</vt:lpstr>
      <vt:lpstr>Стоимость обучения 2025/2026</vt:lpstr>
      <vt:lpstr>Платное обучение – это инвестиции в человеческий капитал</vt:lpstr>
      <vt:lpstr>Образовательные программы для магистрантов и аспирантов</vt:lpstr>
      <vt:lpstr> ОБРАЗОВАТЕЛЬНАЯ ПРОГРАММА 38.03.01 Экономика профиль «Учет, анализ и аудит» </vt:lpstr>
      <vt:lpstr> ОБРАЗОВАТЕЛЬНАЯ ПРОГРАММА 38.03.01 Экономика профиль «Финансы и инвестиции» </vt:lpstr>
      <vt:lpstr>ОБРАЗОВАТЕЛЬНАЯ ПРОГРАММА 38.03.01 Экономика профиль «Финансовые рынки и банки»</vt:lpstr>
      <vt:lpstr>КАЧЕСТВО ПОДГОТОВКИ ПО НАПРАВЛЕНИЮ 38.03.01 ЭКОНОМИКА</vt:lpstr>
      <vt:lpstr>Конкурентные преимущества ООП по направлению подготовки 38.03.01 "Экономика"</vt:lpstr>
      <vt:lpstr>Условия поступления</vt:lpstr>
      <vt:lpstr>Условия поступления</vt:lpstr>
      <vt:lpstr>Условия поступления</vt:lpstr>
      <vt:lpstr>НАШИ ВЫПУСКНИКИ</vt:lpstr>
      <vt:lpstr>НАШИ ВЫПУСКНИКИ</vt:lpstr>
      <vt:lpstr>Присоединяйтесь к группе направления 38.03.01 Экономика ВКонтакте</vt:lpstr>
      <vt:lpstr>ОБРАЗОВАТЕЛЬНАЯ ПРОГРАММА  38.03.02 Менеджмент «Маркетинг» </vt:lpstr>
      <vt:lpstr>ОБРАЗОВАТЕЛЬНАЯ ПРОГРАММА 38.03.02 Менеджмент «Управление в организации» </vt:lpstr>
      <vt:lpstr>КАЧЕСТВО ПОДГОТОВКИ ПО НАПРАВЛЕНИЮ 38.03.02 МЕНЕДЖМЕНТ</vt:lpstr>
      <vt:lpstr>Конкурентные преимущества ООП по направлению подготовки 38.03.02 "Менеджмент"  (профили «Управление в организации» и «Маркетинг»)</vt:lpstr>
      <vt:lpstr>Условия поступления</vt:lpstr>
      <vt:lpstr>Условия поступления</vt:lpstr>
      <vt:lpstr>Где работают выпускники направления Менеджмент?</vt:lpstr>
      <vt:lpstr>Направление 38.08.04 «Государственное и муниципальное управление»</vt:lpstr>
      <vt:lpstr> Направление 38.08.04 «Государственное и муниципальное управление» </vt:lpstr>
      <vt:lpstr>Трудоустройство выпускников образовательной программы Государственное и муниципальное управление</vt:lpstr>
      <vt:lpstr>  38.03.05  Бизнес-информатика, профиль "Бизнес-аналитика" </vt:lpstr>
      <vt:lpstr>Трудоустройство выпускников направления 38.03.05 "Бизнес-информатика"</vt:lpstr>
      <vt:lpstr>Характеристика компетенций обучающихся на направлении 38.03.05 "Бизнес-информатики"</vt:lpstr>
      <vt:lpstr>38.03.05 "Бизнес-информатика"</vt:lpstr>
      <vt:lpstr>Направление 41.03.04 «Политология»</vt:lpstr>
      <vt:lpstr>Все уровни высшего образования</vt:lpstr>
      <vt:lpstr>Базы практик для студентов</vt:lpstr>
      <vt:lpstr> Сферы деятельности выпускников-политологов </vt:lpstr>
      <vt:lpstr>Сферы профессиональной деятельности выпускников-политологов</vt:lpstr>
      <vt:lpstr>Выпускники направления "Политология": государственная служба</vt:lpstr>
      <vt:lpstr>Выпускники направления "Политология": политические партии</vt:lpstr>
      <vt:lpstr> Специальность 38.05.01 «Экономическая безопасность» </vt:lpstr>
      <vt:lpstr>Специальность 38.05.01 «Экономическая безопасность» </vt:lpstr>
      <vt:lpstr>Конкурентные преимущества программы "Экономическая безопасность"</vt:lpstr>
      <vt:lpstr>Специальность 38.05.01 «Экономическая безопасность»</vt:lpstr>
      <vt:lpstr>Учебный процесс</vt:lpstr>
      <vt:lpstr>СТИПЕНДИАЛЬНЫЕ ПРОГРАММЫ</vt:lpstr>
      <vt:lpstr>НАУЧНАЯ ДЕЯТЕЛЬНОСТЬ</vt:lpstr>
      <vt:lpstr>    Научная жизнь. Международные конференции, проводимые институтом экономики и управления:</vt:lpstr>
      <vt:lpstr>Научная жизнь. Студенческие конференции, проводимые институтом экономики и управления ТвГУ </vt:lpstr>
      <vt:lpstr>ВОЛОНТЕРСКАЯ ДЕЯТЕЛЬНОСТЬ</vt:lpstr>
      <vt:lpstr>СПОРТИВНАЯ ДЕЯТЕЛЬНОСТЬ</vt:lpstr>
      <vt:lpstr>КУЛЬТУРНО-МАССОВАЯ ДЕЯТЕЛЬНОСТЬ</vt:lpstr>
      <vt:lpstr>ОБЩЕЖИТИЕ</vt:lpstr>
      <vt:lpstr>День открытых дверей ИнЭУ</vt:lpstr>
      <vt:lpstr>Олимпиада по обществознанию для школьников</vt:lpstr>
      <vt:lpstr>Спасибо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ДОБРО ПОЖАЛОВАТЬ В ИНСТИТУТ ЭКОНОМИКИ И УПРАВЛЕНИЯ!</dc:title>
  <dc:creator>Толкаченко Оксана Юрьевна</dc:creator>
  <cp:lastModifiedBy>HP</cp:lastModifiedBy>
  <cp:revision>1297</cp:revision>
  <dcterms:created xsi:type="dcterms:W3CDTF">2023-11-08T10:51:54Z</dcterms:created>
  <dcterms:modified xsi:type="dcterms:W3CDTF">2025-05-05T08:01:19Z</dcterms:modified>
</cp:coreProperties>
</file>